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4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3" r:id="rId5"/>
    <p:sldMasterId id="2147483694" r:id="rId6"/>
    <p:sldMasterId id="2147483717" r:id="rId7"/>
    <p:sldMasterId id="2147483735" r:id="rId8"/>
    <p:sldMasterId id="2147483764" r:id="rId9"/>
  </p:sldMasterIdLst>
  <p:notesMasterIdLst>
    <p:notesMasterId r:id="rId46"/>
  </p:notesMasterIdLst>
  <p:sldIdLst>
    <p:sldId id="3834" r:id="rId10"/>
    <p:sldId id="3837" r:id="rId11"/>
    <p:sldId id="3838" r:id="rId12"/>
    <p:sldId id="3839" r:id="rId13"/>
    <p:sldId id="3840" r:id="rId14"/>
    <p:sldId id="3841" r:id="rId15"/>
    <p:sldId id="3842" r:id="rId16"/>
    <p:sldId id="3843" r:id="rId17"/>
    <p:sldId id="3844" r:id="rId18"/>
    <p:sldId id="3831" r:id="rId19"/>
    <p:sldId id="3833" r:id="rId20"/>
    <p:sldId id="466" r:id="rId21"/>
    <p:sldId id="797" r:id="rId22"/>
    <p:sldId id="469" r:id="rId23"/>
    <p:sldId id="470" r:id="rId24"/>
    <p:sldId id="478" r:id="rId25"/>
    <p:sldId id="471" r:id="rId26"/>
    <p:sldId id="817" r:id="rId27"/>
    <p:sldId id="375" r:id="rId28"/>
    <p:sldId id="768" r:id="rId29"/>
    <p:sldId id="472" r:id="rId30"/>
    <p:sldId id="3835" r:id="rId31"/>
    <p:sldId id="769" r:id="rId32"/>
    <p:sldId id="771" r:id="rId33"/>
    <p:sldId id="1642" r:id="rId34"/>
    <p:sldId id="500" r:id="rId35"/>
    <p:sldId id="788" r:id="rId36"/>
    <p:sldId id="790" r:id="rId37"/>
    <p:sldId id="792" r:id="rId38"/>
    <p:sldId id="799" r:id="rId39"/>
    <p:sldId id="784" r:id="rId40"/>
    <p:sldId id="806" r:id="rId41"/>
    <p:sldId id="807" r:id="rId42"/>
    <p:sldId id="330" r:id="rId43"/>
    <p:sldId id="3836" r:id="rId44"/>
    <p:sldId id="3845" r:id="rId45"/>
  </p:sldIdLst>
  <p:sldSz cx="9144000" cy="6858000" type="screen4x3"/>
  <p:notesSz cx="6858000" cy="9144000"/>
  <p:defaultTextStyle>
    <a:lvl1pPr>
      <a:defRPr>
        <a:latin typeface="FlandersArtSans-Regular"/>
        <a:ea typeface="FlandersArtSans-Regular"/>
        <a:cs typeface="FlandersArtSans-Regular"/>
        <a:sym typeface="FlandersArtSans-Regular"/>
      </a:defRPr>
    </a:lvl1pPr>
    <a:lvl2pPr indent="457200">
      <a:defRPr>
        <a:latin typeface="FlandersArtSans-Regular"/>
        <a:ea typeface="FlandersArtSans-Regular"/>
        <a:cs typeface="FlandersArtSans-Regular"/>
        <a:sym typeface="FlandersArtSans-Regular"/>
      </a:defRPr>
    </a:lvl2pPr>
    <a:lvl3pPr indent="914400">
      <a:defRPr>
        <a:latin typeface="FlandersArtSans-Regular"/>
        <a:ea typeface="FlandersArtSans-Regular"/>
        <a:cs typeface="FlandersArtSans-Regular"/>
        <a:sym typeface="FlandersArtSans-Regular"/>
      </a:defRPr>
    </a:lvl3pPr>
    <a:lvl4pPr indent="1371600">
      <a:defRPr>
        <a:latin typeface="FlandersArtSans-Regular"/>
        <a:ea typeface="FlandersArtSans-Regular"/>
        <a:cs typeface="FlandersArtSans-Regular"/>
        <a:sym typeface="FlandersArtSans-Regular"/>
      </a:defRPr>
    </a:lvl4pPr>
    <a:lvl5pPr indent="1828800">
      <a:defRPr>
        <a:latin typeface="FlandersArtSans-Regular"/>
        <a:ea typeface="FlandersArtSans-Regular"/>
        <a:cs typeface="FlandersArtSans-Regular"/>
        <a:sym typeface="FlandersArtSans-Regular"/>
      </a:defRPr>
    </a:lvl5pPr>
    <a:lvl6pPr indent="2286000">
      <a:defRPr>
        <a:latin typeface="FlandersArtSans-Regular"/>
        <a:ea typeface="FlandersArtSans-Regular"/>
        <a:cs typeface="FlandersArtSans-Regular"/>
        <a:sym typeface="FlandersArtSans-Regular"/>
      </a:defRPr>
    </a:lvl6pPr>
    <a:lvl7pPr indent="2743200">
      <a:defRPr>
        <a:latin typeface="FlandersArtSans-Regular"/>
        <a:ea typeface="FlandersArtSans-Regular"/>
        <a:cs typeface="FlandersArtSans-Regular"/>
        <a:sym typeface="FlandersArtSans-Regular"/>
      </a:defRPr>
    </a:lvl7pPr>
    <a:lvl8pPr indent="3200400">
      <a:defRPr>
        <a:latin typeface="FlandersArtSans-Regular"/>
        <a:ea typeface="FlandersArtSans-Regular"/>
        <a:cs typeface="FlandersArtSans-Regular"/>
        <a:sym typeface="FlandersArtSans-Regular"/>
      </a:defRPr>
    </a:lvl8pPr>
    <a:lvl9pPr indent="3657600">
      <a:defRPr>
        <a:latin typeface="FlandersArtSans-Regular"/>
        <a:ea typeface="FlandersArtSans-Regular"/>
        <a:cs typeface="FlandersArtSans-Regular"/>
        <a:sym typeface="FlandersArtSans-Regular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412"/>
    <a:srgbClr val="FFEB00"/>
    <a:srgbClr val="424F6F"/>
    <a:srgbClr val="D6C2A1"/>
    <a:srgbClr val="3C3F46"/>
    <a:srgbClr val="4F81BD"/>
    <a:srgbClr val="FFB414"/>
    <a:srgbClr val="A8ADB7"/>
    <a:srgbClr val="FFE615"/>
    <a:srgbClr val="3BB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E1778A-98A9-4436-8308-07BE34E6A586}" v="46" dt="2020-01-23T10:47:48.46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409" autoAdjust="0"/>
  </p:normalViewPr>
  <p:slideViewPr>
    <p:cSldViewPr>
      <p:cViewPr varScale="1">
        <p:scale>
          <a:sx n="60" d="100"/>
          <a:sy n="60" d="100"/>
        </p:scale>
        <p:origin x="2098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400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0261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2526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2655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762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  <a:tabLst/>
              <a:defRPr/>
            </a:pPr>
            <a:r>
              <a:rPr lang="nl-BE" sz="24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Legal interoperability</a:t>
            </a:r>
            <a:r>
              <a:rPr lang="nl-BE" sz="2400" b="1" kern="1200" baseline="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sz="24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aligned and digital friendly legislation</a:t>
            </a:r>
          </a:p>
          <a:p>
            <a:pPr marL="0" marR="0" lvl="0" indent="762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  <a:tabLst/>
              <a:defRPr/>
            </a:pPr>
            <a:r>
              <a:rPr lang="nl-BE" sz="24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Organisational interoperability </a:t>
            </a:r>
            <a:r>
              <a:rPr lang="nl-BE" sz="24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optimised processes by/for optimised data exchange</a:t>
            </a:r>
          </a:p>
          <a:p>
            <a:pPr marL="0" marR="0" lvl="0" indent="762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  <a:tabLst/>
              <a:defRPr/>
            </a:pPr>
            <a:r>
              <a:rPr lang="nl-BE" sz="24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Semantic interoperability </a:t>
            </a:r>
            <a:r>
              <a:rPr lang="nl-BE" sz="24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meaning, structure and appropriate use of information</a:t>
            </a:r>
          </a:p>
          <a:p>
            <a:pPr>
              <a:defRPr/>
            </a:pPr>
            <a:r>
              <a:rPr lang="nl-BE" sz="2400" b="1" dirty="0">
                <a:solidFill>
                  <a:prstClr val="black"/>
                </a:solidFill>
                <a:latin typeface="Calibri"/>
              </a:rPr>
              <a:t> Political Context </a:t>
            </a:r>
            <a:r>
              <a:rPr lang="nl-BE" sz="2400" dirty="0">
                <a:solidFill>
                  <a:prstClr val="black"/>
                </a:solidFill>
                <a:latin typeface="Calibri"/>
              </a:rPr>
              <a:t>Political, cultural and structural conditions</a:t>
            </a:r>
          </a:p>
          <a:p>
            <a:pPr marL="0" marR="0" lvl="0" indent="762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  <a:tabLst/>
              <a:defRPr/>
            </a:pPr>
            <a:r>
              <a:rPr lang="nl-BE" sz="24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Technical interoperability </a:t>
            </a:r>
            <a:r>
              <a:rPr lang="nl-BE" sz="24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technical issues involved in linking computer systems</a:t>
            </a:r>
          </a:p>
          <a:p>
            <a:pPr marL="0" marR="0" lvl="0" indent="76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</a:pPr>
            <a:endParaRPr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42159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91655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30224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31335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7511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57D71-DFD4-49A2-8FE9-9156F9579F84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FlandersArtSans-Regular" panose="00000500000000000000" pitchFamily="2" charset="0"/>
                <a:ea typeface="+mn-ea"/>
                <a:cs typeface="+mn-cs"/>
              </a:rPr>
              <a:pPr marL="0" marR="0" lvl="0" indent="0" algn="r" defTabSz="91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FlandersArtSans-Regular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188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87153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8755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0834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Open en toegankelijke digitale culturele content</a:t>
            </a:r>
          </a:p>
          <a:p>
            <a:pPr marL="171450" indent="-171450">
              <a:buFontTx/>
              <a:buChar char="-"/>
            </a:pPr>
            <a:r>
              <a:rPr lang="nl-BE"/>
              <a:t>Content</a:t>
            </a:r>
          </a:p>
          <a:p>
            <a:pPr marL="171450" indent="-171450">
              <a:buFontTx/>
              <a:buChar char="-"/>
            </a:pPr>
            <a:r>
              <a:rPr lang="nl-BE"/>
              <a:t>onvindbaarheid, ontoegankelijkheid.</a:t>
            </a: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 ecosysteem, zo min mogelijk restricties. </a:t>
            </a: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 ‘open data’ /verdienmodel indien efficiënt: essentie is toegankelijkheid / open data kader / gebruiksrechten</a:t>
            </a: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 cyclus productie / gebruik / hergebruik : architectuur en infrastructuur : </a:t>
            </a:r>
            <a:r>
              <a:rPr lang="nl-B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datahub</a:t>
            </a: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(ook BI) </a:t>
            </a: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 CC-licenties / LOD / open </a:t>
            </a:r>
            <a:r>
              <a:rPr lang="nl-B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authorities</a:t>
            </a: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 grijze zone – afkoopregeling / borgstelling – aanpakken bij creatie / modelovereenkomsten / loket</a:t>
            </a:r>
          </a:p>
          <a:p>
            <a:pPr marL="171450" indent="-171450">
              <a:buFontTx/>
              <a:buChar char="-"/>
            </a:pPr>
            <a:endParaRPr lang="nl-BE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Principe: gebruiker eerst / </a:t>
            </a:r>
            <a:r>
              <a:rPr lang="nl-B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networked</a:t>
            </a: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content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55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Digitale netwerkinfrastructuur</a:t>
            </a:r>
          </a:p>
          <a:p>
            <a:pPr marL="171450" indent="-171450">
              <a:buFontTx/>
              <a:buChar char="-"/>
            </a:pPr>
            <a:r>
              <a:rPr lang="nl-BE"/>
              <a:t>ondersteuning van ambitie van nota: </a:t>
            </a: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Infrastructuur is hardware, software en services. Niet centraal maar principes, stimuleren </a:t>
            </a:r>
            <a:r>
              <a:rPr lang="nl-B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ipv</a:t>
            </a: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verplichten synergie, verschillende scenario’s</a:t>
            </a: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 globaal kader voor ecosysteem:  technische en functionele specificaties en minimumeisen waaraan de digitale referentiearchitectuur moet voldoen / afgestemd DERA, </a:t>
            </a:r>
            <a:r>
              <a:rPr lang="nl-B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enterprise</a:t>
            </a: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B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 continu proces / leidt tot gezamenlijke aankopen / modellen voor aanbestedingen </a:t>
            </a: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 scenario’s / modelbestekken voor functionele en systeemeisen</a:t>
            </a: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 schaalvoordelen leiden tot efficiëntere oplossing /eenvormige processen (EBS/VIAA). X-AAS / DTR / </a:t>
            </a:r>
            <a:r>
              <a:rPr lang="nl-BE" sz="1200" b="0" i="0" u="none" strike="noStrike" kern="1200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datahub</a:t>
            </a: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 als ICT-diensten en producten niet voorradig zijn, is eigen initiatief nodig. Focus op open source / duurzaamheidsstrategie (investeringsbudgetten nodig).</a:t>
            </a:r>
          </a:p>
          <a:p>
            <a:pPr marL="171450" indent="-171450">
              <a:buFontTx/>
              <a:buChar char="-"/>
            </a:pPr>
            <a:endParaRPr lang="nl-BE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nl-BE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Principe: samenwerking loont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4358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728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2863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Raf </a:t>
            </a:r>
          </a:p>
          <a:p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Henry </a:t>
            </a:r>
            <a:r>
              <a:rPr lang="en-US" dirty="0" err="1"/>
              <a:t>Maudslay</a:t>
            </a:r>
            <a:r>
              <a:rPr lang="en-US" dirty="0"/>
              <a:t> – </a:t>
            </a:r>
            <a:r>
              <a:rPr lang="en-US" dirty="0" err="1"/>
              <a:t>Schroefdraaddraaibank</a:t>
            </a:r>
            <a:r>
              <a:rPr lang="en-US" dirty="0"/>
              <a:t> &gt;&gt;&gt; 1800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Gestandaardiseerde</a:t>
            </a:r>
            <a:r>
              <a:rPr lang="en-US" dirty="0"/>
              <a:t> </a:t>
            </a:r>
            <a:r>
              <a:rPr lang="en-US" dirty="0" err="1"/>
              <a:t>schroefdraad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Hergebruik</a:t>
            </a:r>
            <a:r>
              <a:rPr lang="en-US" dirty="0"/>
              <a:t> </a:t>
            </a:r>
            <a:r>
              <a:rPr lang="en-US" dirty="0" err="1"/>
              <a:t>machineonderdelen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Kantelpunt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industriële</a:t>
            </a:r>
            <a:r>
              <a:rPr lang="en-US" dirty="0"/>
              <a:t> </a:t>
            </a:r>
            <a:r>
              <a:rPr lang="en-US" dirty="0" err="1"/>
              <a:t>revolutie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23 </a:t>
            </a:r>
            <a:r>
              <a:rPr lang="en-US" dirty="0" err="1"/>
              <a:t>jaar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start van de </a:t>
            </a:r>
            <a:r>
              <a:rPr lang="en-US" dirty="0" err="1"/>
              <a:t>bouw</a:t>
            </a:r>
            <a:r>
              <a:rPr lang="en-US" dirty="0"/>
              <a:t> van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prachtige</a:t>
            </a:r>
            <a:r>
              <a:rPr lang="en-US" dirty="0"/>
              <a:t> </a:t>
            </a:r>
            <a:r>
              <a:rPr lang="en-US" dirty="0" err="1"/>
              <a:t>Paleis</a:t>
            </a:r>
            <a:r>
              <a:rPr lang="en-US" dirty="0"/>
              <a:t> der </a:t>
            </a:r>
            <a:r>
              <a:rPr lang="en-US" dirty="0" err="1"/>
              <a:t>Academiën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97962-E683-4781-85EB-0D52CB599EAE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11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8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Raf </a:t>
            </a:r>
          </a:p>
          <a:p>
            <a:endParaRPr lang="nl-BE"/>
          </a:p>
          <a:p>
            <a:pPr marL="171450" indent="-171450">
              <a:buFontTx/>
              <a:buChar char="-"/>
            </a:pPr>
            <a:r>
              <a:rPr lang="en-US"/>
              <a:t>Tim Berners-Lee</a:t>
            </a:r>
          </a:p>
          <a:p>
            <a:pPr marL="171450" indent="-171450">
              <a:buFontTx/>
              <a:buChar char="-"/>
            </a:pPr>
            <a:r>
              <a:rPr lang="en-US" err="1"/>
              <a:t>Uitvinder</a:t>
            </a:r>
            <a:r>
              <a:rPr lang="en-US"/>
              <a:t> van het </a:t>
            </a:r>
            <a:r>
              <a:rPr lang="en-US" err="1"/>
              <a:t>Wereldwijde</a:t>
            </a:r>
            <a:r>
              <a:rPr lang="en-US"/>
              <a:t> Web</a:t>
            </a:r>
          </a:p>
          <a:p>
            <a:pPr marL="171450" indent="-171450">
              <a:buFontTx/>
              <a:buChar char="-"/>
            </a:pPr>
            <a:r>
              <a:rPr lang="en-US" err="1"/>
              <a:t>Gestandaardiseerde</a:t>
            </a:r>
            <a:r>
              <a:rPr lang="en-US"/>
              <a:t> ‘linked data’ &gt; </a:t>
            </a:r>
            <a:r>
              <a:rPr lang="en-US" err="1"/>
              <a:t>hergebruik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 err="1"/>
              <a:t>Informatierevolutie</a:t>
            </a:r>
            <a:endParaRPr lang="en-US"/>
          </a:p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597962-E683-4781-85EB-0D52CB599EAE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114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81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28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3/02/2020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9" y="5857200"/>
            <a:ext cx="1733762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17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774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774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664171"/>
            <a:ext cx="7869238" cy="4429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15D32-A534-3649-AB9E-9532241039D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3202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88000"/>
            <a:ext cx="8553506" cy="6265475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solidFill>
              <a:srgbClr val="2B979D"/>
            </a:solidFill>
            <a:ln>
              <a:solidFill>
                <a:srgbClr val="2B97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solidFill>
              <a:srgbClr val="2B979D"/>
            </a:solidFill>
            <a:ln>
              <a:solidFill>
                <a:srgbClr val="2B979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2520000"/>
            <a:ext cx="5342082" cy="1579711"/>
          </a:xfrm>
        </p:spPr>
        <p:txBody>
          <a:bodyPr anchor="b" anchorCtr="0">
            <a:noAutofit/>
          </a:bodyPr>
          <a:lstStyle>
            <a:lvl1pPr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4174702"/>
            <a:ext cx="5354606" cy="105370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6" y="576000"/>
            <a:ext cx="16963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476" y="288238"/>
            <a:ext cx="1916859" cy="813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2016000"/>
            <a:ext cx="7416000" cy="20880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4140000"/>
            <a:ext cx="7416000" cy="1655762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9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6361602"/>
            <a:ext cx="4435200" cy="3528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444667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8876054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949580" y="4509835"/>
            <a:ext cx="6862782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949581" y="1551753"/>
            <a:ext cx="6862782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2832997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9" y="-21307"/>
            <a:ext cx="8088781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2" y="-21306"/>
            <a:ext cx="6334125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4702541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79" y="1551753"/>
            <a:ext cx="3910453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40981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"/>
            <a:ext cx="8820471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80" y="1551753"/>
            <a:ext cx="68580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323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1" y="0"/>
            <a:ext cx="323528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2" y="687274"/>
            <a:ext cx="180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6858001" cy="948859"/>
          </a:xfrm>
          <a:noFill/>
        </p:spPr>
        <p:txBody>
          <a:bodyPr/>
          <a:lstStyle>
            <a:lvl1pPr marL="0" indent="0" algn="l">
              <a:buNone/>
              <a:defRPr sz="2215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2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19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23527" y="-1"/>
            <a:ext cx="882047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</p:spTree>
    <p:extLst>
      <p:ext uri="{BB962C8B-B14F-4D97-AF65-F5344CB8AC3E}">
        <p14:creationId xmlns:p14="http://schemas.microsoft.com/office/powerpoint/2010/main" val="3470532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E089267A-F940-4AF4-AD9D-9DA1E7B5F368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5751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28651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3BCEF824-FDC1-48C6-94A7-A5DD64A99DD3}" type="datetime1">
              <a:rPr lang="nl-BE" smtClean="0"/>
              <a:t>3/02/2020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4653117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31750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413AA459-5980-4C00-86B9-2DA6910292B7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4224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E917E0D3-5812-4681-8FDE-3DDA83A79FBF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694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11561" y="365129"/>
            <a:ext cx="279122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215"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11561" y="5892602"/>
            <a:ext cx="2791222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546988" y="365126"/>
            <a:ext cx="4968363" cy="6109416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92D3D72C-CF44-445E-8FF3-4DF53B89A37D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2077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322284" y="5817249"/>
            <a:ext cx="6427995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22282" y="1499129"/>
            <a:ext cx="6427996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17F1C44-BE96-47AC-B822-20AFC2A86757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92148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970B30-4088-4D4C-AD45-038571ACE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706"/>
          <a:stretch/>
        </p:blipFill>
        <p:spPr>
          <a:xfrm>
            <a:off x="4182543" y="293317"/>
            <a:ext cx="4735960" cy="6255735"/>
          </a:xfrm>
          <a:prstGeom prst="rect">
            <a:avLst/>
          </a:prstGeom>
        </p:spPr>
      </p:pic>
      <p:sp>
        <p:nvSpPr>
          <p:cNvPr id="11" name="Rectangle 1"/>
          <p:cNvSpPr/>
          <p:nvPr userDrawn="1"/>
        </p:nvSpPr>
        <p:spPr>
          <a:xfrm>
            <a:off x="288002" y="285051"/>
            <a:ext cx="5833398" cy="6264000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61" y="5386038"/>
            <a:ext cx="1663503" cy="57610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26CD820-D676-0747-A611-FB845A3C12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5408" y="5206562"/>
            <a:ext cx="1535329" cy="872877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D85480A-C1AB-451F-B176-9C3DE633B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798" y="1354667"/>
            <a:ext cx="3894138" cy="1936751"/>
          </a:xfrm>
        </p:spPr>
        <p:txBody>
          <a:bodyPr anchor="b"/>
          <a:lstStyle>
            <a:lvl1pPr marL="0" indent="0">
              <a:buFontTx/>
              <a:buNone/>
              <a:defRPr sz="3600"/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31268DE-0CF6-4A77-A242-F72B78E53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4700" y="3429000"/>
            <a:ext cx="3894138" cy="136968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ondertitel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71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400039"/>
            <a:ext cx="931204" cy="322495"/>
          </a:xfrm>
          <a:prstGeom prst="rect">
            <a:avLst/>
          </a:prstGeom>
        </p:spPr>
      </p:pic>
      <p:sp>
        <p:nvSpPr>
          <p:cNvPr id="6" name="Parallelogram 13">
            <a:extLst>
              <a:ext uri="{FF2B5EF4-FFF2-40B4-BE49-F238E27FC236}">
                <a16:creationId xmlns:a16="http://schemas.microsoft.com/office/drawing/2014/main" id="{C9AEDD3D-EBC8-4D23-B86D-AB9862A4D897}"/>
              </a:ext>
            </a:extLst>
          </p:cNvPr>
          <p:cNvSpPr/>
          <p:nvPr userDrawn="1"/>
        </p:nvSpPr>
        <p:spPr>
          <a:xfrm flipH="1">
            <a:off x="437976" y="1094607"/>
            <a:ext cx="8706024" cy="909940"/>
          </a:xfrm>
          <a:custGeom>
            <a:avLst/>
            <a:gdLst>
              <a:gd name="connsiteX0" fmla="*/ 0 w 8767391"/>
              <a:gd name="connsiteY0" fmla="*/ 664167 h 664167"/>
              <a:gd name="connsiteX1" fmla="*/ 166042 w 8767391"/>
              <a:gd name="connsiteY1" fmla="*/ 0 h 664167"/>
              <a:gd name="connsiteX2" fmla="*/ 8767391 w 8767391"/>
              <a:gd name="connsiteY2" fmla="*/ 0 h 664167"/>
              <a:gd name="connsiteX3" fmla="*/ 8601349 w 8767391"/>
              <a:gd name="connsiteY3" fmla="*/ 664167 h 664167"/>
              <a:gd name="connsiteX4" fmla="*/ 0 w 876739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0134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702234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7112327"/>
              <a:gd name="connsiteY0" fmla="*/ 682455 h 682455"/>
              <a:gd name="connsiteX1" fmla="*/ 1450 w 7112327"/>
              <a:gd name="connsiteY1" fmla="*/ 0 h 682455"/>
              <a:gd name="connsiteX2" fmla="*/ 7112327 w 7112327"/>
              <a:gd name="connsiteY2" fmla="*/ 9144 h 682455"/>
              <a:gd name="connsiteX3" fmla="*/ 6946285 w 7112327"/>
              <a:gd name="connsiteY3" fmla="*/ 664167 h 682455"/>
              <a:gd name="connsiteX4" fmla="*/ 0 w 7112327"/>
              <a:gd name="connsiteY4" fmla="*/ 682455 h 68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327" h="682455">
                <a:moveTo>
                  <a:pt x="0" y="682455"/>
                </a:moveTo>
                <a:cubicBezTo>
                  <a:pt x="483" y="454970"/>
                  <a:pt x="967" y="227485"/>
                  <a:pt x="1450" y="0"/>
                </a:cubicBezTo>
                <a:lnTo>
                  <a:pt x="7112327" y="9144"/>
                </a:lnTo>
                <a:lnTo>
                  <a:pt x="6946285" y="664167"/>
                </a:lnTo>
                <a:lnTo>
                  <a:pt x="0" y="6824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sz="2000" dirty="0">
              <a:solidFill>
                <a:schemeClr val="tx1"/>
              </a:solidFill>
              <a:ea typeface="Calibri" charset="0"/>
              <a:cs typeface="Calibri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8B458AE-86CE-40D6-A093-A3F3AA3A8FA5}"/>
              </a:ext>
            </a:extLst>
          </p:cNvPr>
          <p:cNvSpPr/>
          <p:nvPr userDrawn="1"/>
        </p:nvSpPr>
        <p:spPr>
          <a:xfrm>
            <a:off x="1" y="0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96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400039"/>
            <a:ext cx="931204" cy="32249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03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3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gram Slide_Informatie Vlaand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7E51CD7A-1E29-45DC-B928-6248918CA3E3}"/>
              </a:ext>
            </a:extLst>
          </p:cNvPr>
          <p:cNvGrpSpPr/>
          <p:nvPr userDrawn="1"/>
        </p:nvGrpSpPr>
        <p:grpSpPr>
          <a:xfrm>
            <a:off x="2038123" y="276068"/>
            <a:ext cx="7112327" cy="1916709"/>
            <a:chOff x="2038122" y="207051"/>
            <a:chExt cx="7112327" cy="1437532"/>
          </a:xfrm>
        </p:grpSpPr>
        <p:sp>
          <p:nvSpPr>
            <p:cNvPr id="14" name="Parallelogram 13"/>
            <p:cNvSpPr/>
            <p:nvPr userDrawn="1"/>
          </p:nvSpPr>
          <p:spPr>
            <a:xfrm flipH="1">
              <a:off x="2038122" y="962128"/>
              <a:ext cx="7112327" cy="682455"/>
            </a:xfrm>
            <a:custGeom>
              <a:avLst/>
              <a:gdLst>
                <a:gd name="connsiteX0" fmla="*/ 0 w 8767391"/>
                <a:gd name="connsiteY0" fmla="*/ 664167 h 664167"/>
                <a:gd name="connsiteX1" fmla="*/ 166042 w 8767391"/>
                <a:gd name="connsiteY1" fmla="*/ 0 h 664167"/>
                <a:gd name="connsiteX2" fmla="*/ 8767391 w 8767391"/>
                <a:gd name="connsiteY2" fmla="*/ 0 h 664167"/>
                <a:gd name="connsiteX3" fmla="*/ 8601349 w 8767391"/>
                <a:gd name="connsiteY3" fmla="*/ 664167 h 664167"/>
                <a:gd name="connsiteX4" fmla="*/ 0 w 876739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0134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702234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7112327"/>
                <a:gd name="connsiteY0" fmla="*/ 682455 h 682455"/>
                <a:gd name="connsiteX1" fmla="*/ 1450 w 7112327"/>
                <a:gd name="connsiteY1" fmla="*/ 0 h 682455"/>
                <a:gd name="connsiteX2" fmla="*/ 7112327 w 7112327"/>
                <a:gd name="connsiteY2" fmla="*/ 9144 h 682455"/>
                <a:gd name="connsiteX3" fmla="*/ 6946285 w 7112327"/>
                <a:gd name="connsiteY3" fmla="*/ 664167 h 682455"/>
                <a:gd name="connsiteX4" fmla="*/ 0 w 7112327"/>
                <a:gd name="connsiteY4" fmla="*/ 682455 h 68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2327" h="682455">
                  <a:moveTo>
                    <a:pt x="0" y="682455"/>
                  </a:moveTo>
                  <a:cubicBezTo>
                    <a:pt x="483" y="454970"/>
                    <a:pt x="967" y="227485"/>
                    <a:pt x="1450" y="0"/>
                  </a:cubicBezTo>
                  <a:lnTo>
                    <a:pt x="7112327" y="9144"/>
                  </a:lnTo>
                  <a:lnTo>
                    <a:pt x="6946285" y="664167"/>
                  </a:lnTo>
                  <a:lnTo>
                    <a:pt x="0" y="6824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NL" sz="2000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B6301A08-52C9-4DE5-9CD3-0CE651C5AA74}"/>
                </a:ext>
              </a:extLst>
            </p:cNvPr>
            <p:cNvSpPr txBox="1"/>
            <p:nvPr userDrawn="1"/>
          </p:nvSpPr>
          <p:spPr>
            <a:xfrm>
              <a:off x="2502878" y="207051"/>
              <a:ext cx="63304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 dirty="0" err="1"/>
                <a:t>Trefdag</a:t>
              </a:r>
              <a:r>
                <a:rPr lang="nl-BE" sz="2800" dirty="0"/>
                <a:t> Digitaal Vlaanderen	#TDV18</a:t>
              </a:r>
            </a:p>
          </p:txBody>
        </p:sp>
      </p:grpSp>
      <p:pic>
        <p:nvPicPr>
          <p:cNvPr id="16" name="Picture 9">
            <a:extLst>
              <a:ext uri="{FF2B5EF4-FFF2-40B4-BE49-F238E27FC236}">
                <a16:creationId xmlns:a16="http://schemas.microsoft.com/office/drawing/2014/main" id="{5CA0A57F-B566-644D-9055-4989C5F19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119418"/>
            <a:ext cx="931204" cy="322495"/>
          </a:xfrm>
          <a:prstGeom prst="rect">
            <a:avLst/>
          </a:prstGeom>
        </p:spPr>
      </p:pic>
      <p:sp>
        <p:nvSpPr>
          <p:cNvPr id="10" name="Rectangle 4"/>
          <p:cNvSpPr/>
          <p:nvPr userDrawn="1"/>
        </p:nvSpPr>
        <p:spPr>
          <a:xfrm>
            <a:off x="1528974" y="-27095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25E1E7-522E-46CE-8B4B-300AA9FDAA72}"/>
              </a:ext>
            </a:extLst>
          </p:cNvPr>
          <p:cNvSpPr txBox="1"/>
          <p:nvPr userDrawn="1"/>
        </p:nvSpPr>
        <p:spPr>
          <a:xfrm>
            <a:off x="3073400" y="2468865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400" dirty="0"/>
              <a:t>Deze presentatie wordt vanaf 4 december 2018 beschikbaar gesteld</a:t>
            </a:r>
            <a:r>
              <a:rPr lang="nl-BE" sz="2400" u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BE" sz="2400" u="non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0B6F779-EB68-4AC9-9336-6E7CDE5AB3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3831" y="-27095"/>
            <a:ext cx="3567926" cy="6900424"/>
          </a:xfrm>
          <a:prstGeom prst="rect">
            <a:avLst/>
          </a:prstGeom>
        </p:spPr>
      </p:pic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51FEF9BC-9033-4A6D-8323-E53D35E303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37" y="5560736"/>
            <a:ext cx="306000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133CD92-8694-404B-8902-1E60E5250CAC}"/>
              </a:ext>
            </a:extLst>
          </p:cNvPr>
          <p:cNvSpPr txBox="1"/>
          <p:nvPr userDrawn="1"/>
        </p:nvSpPr>
        <p:spPr>
          <a:xfrm>
            <a:off x="4143629" y="5564682"/>
            <a:ext cx="188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info_vlaanderen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37C722B9-CC2C-42E4-A937-52BB5A169B42}"/>
              </a:ext>
            </a:extLst>
          </p:cNvPr>
          <p:cNvSpPr txBox="1"/>
          <p:nvPr userDrawn="1"/>
        </p:nvSpPr>
        <p:spPr>
          <a:xfrm>
            <a:off x="4143629" y="6041803"/>
            <a:ext cx="201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InformatieVlaanderen</a:t>
            </a:r>
            <a:endParaRPr lang="nl-BE" dirty="0"/>
          </a:p>
        </p:txBody>
      </p:sp>
      <p:pic>
        <p:nvPicPr>
          <p:cNvPr id="1032" name="Picture 8" descr="Afbeeldingsresultaat voor logo facebook">
            <a:extLst>
              <a:ext uri="{FF2B5EF4-FFF2-40B4-BE49-F238E27FC236}">
                <a16:creationId xmlns:a16="http://schemas.microsoft.com/office/drawing/2014/main" id="{44257ECB-EDF0-4EE7-87B9-BE4F692D88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1" t="28094" r="26839" b="28093"/>
          <a:stretch/>
        </p:blipFill>
        <p:spPr bwMode="auto">
          <a:xfrm>
            <a:off x="3897617" y="6043770"/>
            <a:ext cx="306000" cy="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6579998"/>
            <a:ext cx="682439" cy="21929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80" y="6603111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2EE33D96-28D1-4925-8D62-057496CB40F4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3381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001" y="288001"/>
            <a:ext cx="675002" cy="179544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2083446"/>
            <a:ext cx="7416000" cy="2020555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4140001"/>
            <a:ext cx="7416000" cy="1655763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9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6361603"/>
            <a:ext cx="4435200" cy="3528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6497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3"/>
          </p:nvPr>
        </p:nvSpPr>
        <p:spPr>
          <a:xfrm>
            <a:off x="288000" y="0"/>
            <a:ext cx="8856000" cy="6858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2" y="756000"/>
            <a:ext cx="4400361" cy="2196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bg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0" y="4781437"/>
            <a:ext cx="675000" cy="1795440"/>
          </a:xfrm>
          <a:prstGeom prst="rect">
            <a:avLst/>
          </a:prstGeom>
        </p:spPr>
      </p:pic>
      <p:sp>
        <p:nvSpPr>
          <p:cNvPr id="15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6" y="6336001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3/02/2020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42355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2"/>
          </p:nvPr>
        </p:nvSpPr>
        <p:spPr>
          <a:xfrm>
            <a:off x="287999" y="0"/>
            <a:ext cx="8856000" cy="6858000"/>
          </a:xfrm>
        </p:spPr>
        <p:txBody>
          <a:bodyPr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1" y="2023200"/>
            <a:ext cx="3108049" cy="20736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4154400"/>
            <a:ext cx="7416000" cy="1656000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600">
                <a:solidFill>
                  <a:schemeClr val="bg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15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6361603"/>
            <a:ext cx="4435200" cy="3528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bg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pic>
        <p:nvPicPr>
          <p:cNvPr id="9" name="Tijdelijke aanduiding voor afbeelding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99" y="247783"/>
            <a:ext cx="675000" cy="1795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422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288000" y="0"/>
            <a:ext cx="8856000" cy="6858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2" y="756000"/>
            <a:ext cx="4400361" cy="2196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bg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6" y="6336001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3/02/2020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176693" y="4191645"/>
            <a:ext cx="3408509" cy="211290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500"/>
              </a:lnSpc>
              <a:spcBef>
                <a:spcPts val="0"/>
              </a:spcBef>
              <a:buNone/>
              <a:defRPr sz="2100"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0" y="4808332"/>
            <a:ext cx="675000" cy="17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624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288000" y="0"/>
            <a:ext cx="8856000" cy="6858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grpSp>
        <p:nvGrpSpPr>
          <p:cNvPr id="11" name="Groeperen 10"/>
          <p:cNvGrpSpPr/>
          <p:nvPr userDrawn="1"/>
        </p:nvGrpSpPr>
        <p:grpSpPr>
          <a:xfrm>
            <a:off x="288000" y="3402000"/>
            <a:ext cx="8856000" cy="3456000"/>
            <a:chOff x="288000" y="3402000"/>
            <a:chExt cx="8856000" cy="3456000"/>
          </a:xfrm>
        </p:grpSpPr>
        <p:sp>
          <p:nvSpPr>
            <p:cNvPr id="5" name="Rechthoek 4"/>
            <p:cNvSpPr/>
            <p:nvPr userDrawn="1"/>
          </p:nvSpPr>
          <p:spPr>
            <a:xfrm>
              <a:off x="288000" y="4266000"/>
              <a:ext cx="8856000" cy="25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7" name="Rechthoekige driehoek 6"/>
            <p:cNvSpPr/>
            <p:nvPr userDrawn="1"/>
          </p:nvSpPr>
          <p:spPr>
            <a:xfrm flipH="1">
              <a:off x="288000" y="3402000"/>
              <a:ext cx="8856000" cy="864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2" y="756000"/>
            <a:ext cx="3686547" cy="2196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bg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6" y="6336001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3/02/2020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0" y="4792399"/>
            <a:ext cx="675000" cy="17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0146" y="1908000"/>
            <a:ext cx="3391854" cy="3780000"/>
          </a:xfrm>
        </p:spPr>
        <p:txBody>
          <a:bodyPr bIns="0"/>
          <a:lstStyle>
            <a:lvl1pPr>
              <a:spcBef>
                <a:spcPts val="300"/>
              </a:spcBef>
              <a:defRPr sz="2000"/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2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6" y="6336001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3/02/2020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/>
          </p:nvPr>
        </p:nvSpPr>
        <p:spPr>
          <a:xfrm>
            <a:off x="1294228" y="1908000"/>
            <a:ext cx="3708000" cy="3780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1" y="5857202"/>
            <a:ext cx="1300322" cy="7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80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08000"/>
            <a:ext cx="3708000" cy="3780000"/>
          </a:xfrm>
        </p:spPr>
        <p:txBody>
          <a:bodyPr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6" y="6336001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3/02/2020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5040000" y="1908000"/>
            <a:ext cx="3672000" cy="3780000"/>
          </a:xfrm>
        </p:spPr>
        <p:txBody>
          <a:bodyPr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1" y="5857202"/>
            <a:ext cx="1300322" cy="7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961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6" y="6336001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3/02/2020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08783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t="3583" r="14294" b="4928"/>
          <a:stretch/>
        </p:blipFill>
        <p:spPr>
          <a:xfrm>
            <a:off x="1339342" y="283029"/>
            <a:ext cx="7804658" cy="6248400"/>
          </a:xfrm>
          <a:prstGeom prst="rect">
            <a:avLst/>
          </a:prstGeom>
        </p:spPr>
      </p:pic>
      <p:sp>
        <p:nvSpPr>
          <p:cNvPr id="11" name="Rectangle 1"/>
          <p:cNvSpPr/>
          <p:nvPr userDrawn="1"/>
        </p:nvSpPr>
        <p:spPr>
          <a:xfrm>
            <a:off x="288002" y="285051"/>
            <a:ext cx="5833398" cy="6270128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D85480A-C1AB-451F-B176-9C3DE633B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798" y="1354669"/>
            <a:ext cx="3894138" cy="1936751"/>
          </a:xfrm>
        </p:spPr>
        <p:txBody>
          <a:bodyPr anchor="b"/>
          <a:lstStyle>
            <a:lvl1pPr marL="0" indent="0">
              <a:buFontTx/>
              <a:buNone/>
              <a:defRPr sz="2700"/>
            </a:lvl1pPr>
            <a:lvl2pPr marL="216000" indent="0">
              <a:buFontTx/>
              <a:buNone/>
              <a:defRPr/>
            </a:lvl2pPr>
            <a:lvl3pPr marL="432000" indent="0">
              <a:buFontTx/>
              <a:buNone/>
              <a:defRPr/>
            </a:lvl3pPr>
            <a:lvl4pPr marL="648000" indent="0">
              <a:buFontTx/>
              <a:buNone/>
              <a:defRPr/>
            </a:lvl4pPr>
            <a:lvl5pPr marL="864000" indent="0">
              <a:buFontTx/>
              <a:buNone/>
              <a:defRPr/>
            </a:lvl5pPr>
          </a:lstStyle>
          <a:p>
            <a:pPr lvl="0"/>
            <a:r>
              <a:rPr lang="nl-NL"/>
              <a:t>Klik hier om een titel toe te voegen</a:t>
            </a:r>
            <a:endParaRPr lang="nl-BE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31268DE-0CF6-4A77-A242-F72B78E53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4700" y="3429000"/>
            <a:ext cx="3894138" cy="1369688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  <a:lvl2pPr marL="216000" indent="0">
              <a:buFontTx/>
              <a:buNone/>
              <a:defRPr/>
            </a:lvl2pPr>
            <a:lvl3pPr marL="432000" indent="0">
              <a:buFontTx/>
              <a:buNone/>
              <a:defRPr/>
            </a:lvl3pPr>
            <a:lvl4pPr marL="648000" indent="0">
              <a:buFontTx/>
              <a:buNone/>
              <a:defRPr/>
            </a:lvl4pPr>
            <a:lvl5pPr marL="864000" indent="0">
              <a:buFontTx/>
              <a:buNone/>
              <a:defRPr/>
            </a:lvl5pPr>
          </a:lstStyle>
          <a:p>
            <a:pPr lvl="0"/>
            <a:r>
              <a:rPr lang="nl-NL"/>
              <a:t>Klik hier om een ondertitel toe te voegen</a:t>
            </a:r>
            <a:endParaRPr lang="nl-BE"/>
          </a:p>
        </p:txBody>
      </p:sp>
      <p:pic>
        <p:nvPicPr>
          <p:cNvPr id="8" name="Afbeelding 4">
            <a:extLst>
              <a:ext uri="{FF2B5EF4-FFF2-40B4-BE49-F238E27FC236}">
                <a16:creationId xmlns:a16="http://schemas.microsoft.com/office/drawing/2014/main" id="{227A52D4-DAB2-8D4B-A4EE-888B361C2E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5333115"/>
            <a:ext cx="1129286" cy="6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8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2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2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9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2196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1" y="288008"/>
            <a:ext cx="8553506" cy="6265475"/>
            <a:chOff x="288000" y="288000"/>
            <a:chExt cx="8553506" cy="6265475"/>
          </a:xfrm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>
                <a:solidFill>
                  <a:prstClr val="white"/>
                </a:solidFill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>
                <a:solidFill>
                  <a:prstClr val="white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2520008"/>
            <a:ext cx="5342082" cy="1579711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05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4174702"/>
            <a:ext cx="5354606" cy="105370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18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275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3" y="576000"/>
            <a:ext cx="20517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613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1240869"/>
            <a:ext cx="52695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3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3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10" y="431431"/>
            <a:ext cx="7374778" cy="788176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405084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4" y="2022498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78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08000"/>
            <a:ext cx="3708000" cy="3780000"/>
          </a:xfrm>
        </p:spPr>
        <p:txBody>
          <a:bodyPr bIns="0"/>
          <a:lstStyle>
            <a:lvl1pPr>
              <a:spcBef>
                <a:spcPts val="225"/>
              </a:spcBef>
              <a:defRPr sz="1500">
                <a:latin typeface="FlandersArtSans-Bold" panose="00000800000000000000" pitchFamily="2" charset="0"/>
              </a:defRPr>
            </a:lvl1pPr>
            <a:lvl2pPr>
              <a:spcBef>
                <a:spcPts val="225"/>
              </a:spcBef>
              <a:defRPr sz="15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3pPr>
            <a:lvl4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4pPr>
            <a:lvl5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6336008"/>
            <a:ext cx="2141621" cy="365125"/>
          </a:xfrm>
        </p:spPr>
        <p:txBody>
          <a:bodyPr/>
          <a:lstStyle>
            <a:lvl1pPr>
              <a:defRPr sz="675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3/02/2020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5040000" y="1908000"/>
            <a:ext cx="3672000" cy="3780000"/>
          </a:xfrm>
        </p:spPr>
        <p:txBody>
          <a:bodyPr bIns="0"/>
          <a:lstStyle>
            <a:lvl1pPr>
              <a:defRPr sz="1500">
                <a:latin typeface="FlandersArtSans-Bold" panose="00000800000000000000" pitchFamily="2" charset="0"/>
              </a:defRPr>
            </a:lvl1pPr>
            <a:lvl2pPr>
              <a:spcBef>
                <a:spcPts val="225"/>
              </a:spcBef>
              <a:defRPr sz="15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3pPr>
            <a:lvl4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4pPr>
            <a:lvl5pPr>
              <a:spcBef>
                <a:spcPts val="225"/>
              </a:spcBef>
              <a:defRPr sz="135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11">
            <a:extLst>
              <a:ext uri="{FF2B5EF4-FFF2-40B4-BE49-F238E27FC236}">
                <a16:creationId xmlns:a16="http://schemas.microsoft.com/office/drawing/2014/main" id="{4A42009E-5A35-C341-A879-C603BE1C3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05264"/>
            <a:ext cx="1493730" cy="7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185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6336008"/>
            <a:ext cx="2141621" cy="365125"/>
          </a:xfrm>
        </p:spPr>
        <p:txBody>
          <a:bodyPr/>
          <a:lstStyle>
            <a:lvl1pPr>
              <a:defRPr sz="675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3/02/2020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165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165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7" name="Afbeelding 11">
            <a:extLst>
              <a:ext uri="{FF2B5EF4-FFF2-40B4-BE49-F238E27FC236}">
                <a16:creationId xmlns:a16="http://schemas.microsoft.com/office/drawing/2014/main" id="{086EAF89-0652-CB4E-BD2B-E4E730471B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05264"/>
            <a:ext cx="1493730" cy="7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575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6336008"/>
            <a:ext cx="2141621" cy="365125"/>
          </a:xfrm>
        </p:spPr>
        <p:txBody>
          <a:bodyPr/>
          <a:lstStyle>
            <a:lvl1pPr>
              <a:defRPr sz="675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3/02/2020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165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165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1" name="Afbeelding 8">
            <a:extLst>
              <a:ext uri="{FF2B5EF4-FFF2-40B4-BE49-F238E27FC236}">
                <a16:creationId xmlns:a16="http://schemas.microsoft.com/office/drawing/2014/main" id="{CA410ED1-7282-AF4C-8308-49B9DCEBED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914459"/>
            <a:ext cx="1128600" cy="6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2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4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400041"/>
            <a:ext cx="931204" cy="32249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1240869"/>
            <a:ext cx="52695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3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3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10" y="431431"/>
            <a:ext cx="7374778" cy="788176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405084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4" y="2022498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74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Sessie xx - titel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1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8876054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949580" y="4509835"/>
            <a:ext cx="6862782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949581" y="1551753"/>
            <a:ext cx="6862782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7894324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9" y="-21307"/>
            <a:ext cx="8088781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2" y="-21306"/>
            <a:ext cx="6334125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4702541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79" y="1551753"/>
            <a:ext cx="3910453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28566762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"/>
            <a:ext cx="8820471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80" y="1551753"/>
            <a:ext cx="68580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323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1" y="0"/>
            <a:ext cx="323528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2" y="687274"/>
            <a:ext cx="180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6858001" cy="948859"/>
          </a:xfrm>
          <a:noFill/>
        </p:spPr>
        <p:txBody>
          <a:bodyPr/>
          <a:lstStyle>
            <a:lvl1pPr marL="0" indent="0" algn="l">
              <a:buNone/>
              <a:defRPr sz="2215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59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605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23527" y="-1"/>
            <a:ext cx="882047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323" b="1"/>
              <a:t>Click to edit Master title style</a:t>
            </a:r>
            <a:endParaRPr sz="3323" b="1" dirty="0"/>
          </a:p>
        </p:txBody>
      </p:sp>
    </p:spTree>
    <p:extLst>
      <p:ext uri="{BB962C8B-B14F-4D97-AF65-F5344CB8AC3E}">
        <p14:creationId xmlns:p14="http://schemas.microsoft.com/office/powerpoint/2010/main" val="26309184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963613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28651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0E691B98-7880-4930-A17E-436C236C694A}" type="datetime1">
              <a:rPr lang="nl-BE" smtClean="0"/>
              <a:t>3/02/2020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4653117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91039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816C05-4076-4B00-B929-65EE2153E35C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030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Hoofdtekst - niveau één</a:t>
            </a:r>
          </a:p>
          <a:p>
            <a:pPr lvl="1">
              <a:defRPr sz="1800"/>
            </a:pPr>
            <a:r>
              <a:rPr sz="2800"/>
              <a:t>Hoofdtekst - niveau twee</a:t>
            </a:r>
          </a:p>
          <a:p>
            <a:pPr lvl="2">
              <a:defRPr sz="1800"/>
            </a:pPr>
            <a:r>
              <a:rPr sz="2800"/>
              <a:t>Hoofdtekst - niveau drie</a:t>
            </a:r>
          </a:p>
          <a:p>
            <a:pPr lvl="3">
              <a:defRPr sz="1800"/>
            </a:pPr>
            <a:r>
              <a:rPr sz="2800"/>
              <a:t>Hoofdtekst - niveau vier</a:t>
            </a:r>
          </a:p>
          <a:p>
            <a:pPr lvl="4">
              <a:defRPr sz="1800"/>
            </a:pPr>
            <a:r>
              <a:rPr sz="28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49445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11561" y="365129"/>
            <a:ext cx="279122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215"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11561" y="5892602"/>
            <a:ext cx="2791222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en-US" sz="1292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546988" y="365126"/>
            <a:ext cx="4968363" cy="6109416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48CA6BF2-CD52-4E22-92A5-09015AAF1997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29936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322284" y="5817249"/>
            <a:ext cx="6427995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en-US" sz="1292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22282" y="1499129"/>
            <a:ext cx="6427996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D739D19C-E4BE-4634-8741-0D3278A69C8F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230127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B7C43-5668-412C-A1CC-D589FC134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319618F-A04E-4D06-B059-4D1FEC2B0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ECC999-ECA8-4FDD-8E75-943D9B57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1CA06FC-7BA8-4881-AF7C-1376D8F0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A32795-C7F9-42AA-B6F2-40B92C6A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29365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9FBF3-88E0-4AE9-9FB7-D2DAD56B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C361F4-8A78-44D7-B901-EC32A2AC9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42572EA-BE2D-4359-A74F-AF1D0F1F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53DA893-937B-4C9B-94CA-5C59399A3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94F079-650B-48C0-8A02-236432EC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8377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DEBB8-1D5D-4191-B6ED-1CC38E8A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00CCD2-CFA4-400F-85CE-2F4E5F067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C1F286-422A-44CF-AD88-3F1440905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422D98-0EA8-41E2-B1BE-7EF4273B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B639D51-E177-4DAA-9185-CD2648FD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710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83D7D-C103-4DDB-B196-A00A3C0A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E0A43C-D836-4C49-B552-EB8E510BB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3816506-D1BF-49AB-9022-71DCC929F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86A4BEC-F349-4C42-8ECB-DE1E5A14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888F3D9-DE64-44FA-8C4E-BB0D96BE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3A2D327-89E8-4FA6-B460-E3F2CB1B2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38650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E04A7A-8361-430C-9B5A-5954A6CD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0EE6A6C-7941-48F8-A77F-D008BA287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B24E568-A0FC-4609-AAFD-522748FE1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33FF02E-2CA2-4E77-BEA8-D0AC9DD0F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B227DC1-4453-4FE1-9C89-3691BA37A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F812047-0F18-4049-9C57-B841B5B3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AA3C201-60F3-4D09-BFD1-11715AF1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D5231FF-955D-43AE-8F2E-A8C0CF91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65404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0D5C6-323F-443D-BE64-0C971A85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F9D5B38-3DC3-40A2-A82B-DDEBD26C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F78B51A-6F03-4558-B724-4A19F02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728E8C5-B1D5-4E0C-9901-5C386B94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3192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FD0C51D-2399-4BDF-A587-BDDCACF85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595A291-2D39-42C5-B709-570267C5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3C7887-D68C-497F-8368-E6A80666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66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22DB3-8D89-4FD3-BD77-051ECD08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C53751-3D63-44B6-A72A-87A4569B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D549E04-59B8-4898-AE83-96EF54B74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E53A04C-6957-45CD-90C8-436C04D6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2A04FF-ACDA-46EA-8DA1-70D7AB997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6B4A6E2-5B07-4B04-A4B1-DCCDCCE1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57561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D301C3-A385-4658-BB85-E8336AB1D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B5C8B35-D42A-4855-9EF7-8A81B7CE3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A46C579-5945-44BB-9126-0121203CC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14B35D-4F1F-4C18-AF1C-84DC3586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B8BCE68-1CEF-40B2-A6F0-F528BE87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5543368-C6AB-4E11-88F0-BEBA4181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79786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B6D1F5-DF0C-43E6-874C-E8A9D8C82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3474C4-93EB-4E6E-9D05-1FF6AA14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63C2D1-A674-463F-AD3B-42124377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2498568-691B-4C38-B4DC-D160DF71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6DEEBC-753D-42B3-A25A-DB7F6650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36265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322905F-5663-4511-BBD2-BD070E782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8F62853-B883-460F-BA87-1943CA7D3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A631A1-EAF2-4954-B106-5372ABF2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19860E-ED9E-4B88-B460-794677F0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D3937A-E612-43B9-8D52-342CB97C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93042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631" y="768420"/>
            <a:ext cx="8753475" cy="383182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7" y="668109"/>
            <a:ext cx="8479852" cy="30777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9326172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436" y="1447802"/>
            <a:ext cx="8363938" cy="4360863"/>
          </a:xfrm>
        </p:spPr>
        <p:txBody>
          <a:bodyPr/>
          <a:lstStyle>
            <a:lvl1pPr marL="0" indent="0">
              <a:spcBef>
                <a:spcPts val="900"/>
              </a:spcBef>
              <a:buSzPct val="90000"/>
              <a:buNone/>
              <a:defRPr lang="en-US" sz="2400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  <a:lvl2pPr marL="175022" indent="-175022">
              <a:spcBef>
                <a:spcPts val="450"/>
              </a:spcBef>
              <a:buSzPct val="100000"/>
              <a:buFont typeface="Arial" panose="020B0604020202020204" pitchFamily="34" charset="0"/>
              <a:buChar char="•"/>
              <a:defRPr baseline="0"/>
            </a:lvl2pPr>
            <a:lvl3pPr marL="346472" indent="-169069">
              <a:spcBef>
                <a:spcPts val="450"/>
              </a:spcBef>
              <a:buSzPct val="75000"/>
              <a:buFont typeface="Courier New" panose="02070309020205020404" pitchFamily="49" charset="0"/>
              <a:buChar char="o"/>
              <a:tabLst>
                <a:tab pos="346472" algn="l"/>
              </a:tabLst>
              <a:defRPr baseline="0"/>
            </a:lvl3pPr>
            <a:lvl4pPr marL="513160" indent="-173831">
              <a:spcBef>
                <a:spcPts val="450"/>
              </a:spcBef>
              <a:buFont typeface="Wingdings" panose="05000000000000000000" pitchFamily="2" charset="2"/>
              <a:buChar char="§"/>
              <a:defRPr baseline="0"/>
            </a:lvl4pPr>
            <a:lvl5pPr marL="685800" indent="-169069">
              <a:spcBef>
                <a:spcPts val="450"/>
              </a:spcBef>
              <a:tabLst/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9959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2231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4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0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1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323528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60" r:id="rId4"/>
    <p:sldLayoutId id="2147483664" r:id="rId5"/>
    <p:sldLayoutId id="2147483665" r:id="rId6"/>
    <p:sldLayoutId id="2147483666" r:id="rId7"/>
    <p:sldLayoutId id="2147483669" r:id="rId8"/>
    <p:sldLayoutId id="2147483670" r:id="rId9"/>
    <p:sldLayoutId id="2147483671" r:id="rId10"/>
    <p:sldLayoutId id="2147483672" r:id="rId11"/>
    <p:sldLayoutId id="2147483689" r:id="rId12"/>
    <p:sldLayoutId id="2147483712" r:id="rId13"/>
    <p:sldLayoutId id="2147483715" r:id="rId14"/>
    <p:sldLayoutId id="2147483716" r:id="rId15"/>
    <p:sldLayoutId id="2147483780" r:id="rId16"/>
    <p:sldLayoutId id="2147483781" r:id="rId17"/>
  </p:sldLayoutIdLst>
  <p:transition spd="med"/>
  <p:hf hdr="0" ftr="0" dt="0"/>
  <p:txStyles>
    <p:titleStyle>
      <a:lvl1pPr>
        <a:defRPr sz="44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44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44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44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44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44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44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44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44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457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914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828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22860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3200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3657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482215"/>
            <a:ext cx="78867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1" y="0"/>
            <a:ext cx="323528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1C64E219-1DCD-489E-88D5-B77A8233183A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202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2954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723499" marR="0" indent="-301458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marR="0" indent="-281361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603757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2025798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915200"/>
            <a:ext cx="7444800" cy="43524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 </a:t>
            </a:r>
            <a:endParaRPr lang="nl-BE" dirty="0"/>
          </a:p>
          <a:p>
            <a:pPr lvl="4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1ED399-DAD7-4D99-AA75-4EA68492E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Sessie xx - titel</a:t>
            </a:r>
          </a:p>
        </p:txBody>
      </p:sp>
    </p:spTree>
    <p:extLst>
      <p:ext uri="{BB962C8B-B14F-4D97-AF65-F5344CB8AC3E}">
        <p14:creationId xmlns:p14="http://schemas.microsoft.com/office/powerpoint/2010/main" val="257779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b="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2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2200" kern="1200" spc="0" baseline="0">
          <a:solidFill>
            <a:srgbClr val="9B9B9B"/>
          </a:solidFill>
          <a:latin typeface="Calibri" charset="0"/>
          <a:ea typeface="Calibri" charset="0"/>
          <a:cs typeface="Calibri" charset="0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10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1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916140"/>
            <a:ext cx="7416000" cy="36720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6336000"/>
            <a:ext cx="9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3/02/2020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6336000"/>
            <a:ext cx="189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6336000"/>
            <a:ext cx="54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8" name="Afbeelding 7"/>
          <p:cNvPicPr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8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3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47" r:id="rId17"/>
  </p:sldLayoutIdLst>
  <p:txStyles>
    <p:titleStyle>
      <a:lvl1pPr algn="l" defTabSz="914378" rtl="0" eaLnBrk="1" latinLnBrk="0" hangingPunct="1">
        <a:lnSpc>
          <a:spcPts val="3800"/>
        </a:lnSpc>
        <a:spcBef>
          <a:spcPts val="0"/>
        </a:spcBef>
        <a:buNone/>
        <a:defRPr sz="3700" b="0" i="0" kern="1200">
          <a:solidFill>
            <a:schemeClr val="tx1"/>
          </a:solidFill>
          <a:latin typeface="FlandersArtSans-Bold" panose="00000800000000000000" pitchFamily="2" charset="0"/>
          <a:ea typeface="+mj-ea"/>
          <a:cs typeface="FlandersArtSans-Bold" panose="00000800000000000000" pitchFamily="2" charset="0"/>
        </a:defRPr>
      </a:lvl1pPr>
    </p:titleStyle>
    <p:bodyStyle>
      <a:lvl1pPr marL="287993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20"/>
        </a:buBlip>
        <a:defRPr sz="2200" kern="1200" spc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5986" indent="-287993" algn="l" defTabSz="914378" rtl="0" eaLnBrk="1" latinLnBrk="0" hangingPunct="1">
        <a:lnSpc>
          <a:spcPct val="90000"/>
        </a:lnSpc>
        <a:spcBef>
          <a:spcPts val="300"/>
        </a:spcBef>
        <a:buSzPct val="70000"/>
        <a:buFontTx/>
        <a:buBlip>
          <a:blip r:embed="rId21"/>
        </a:buBlip>
        <a:defRPr sz="2200" kern="1200" spc="0">
          <a:solidFill>
            <a:schemeClr val="bg1">
              <a:lumMod val="50000"/>
            </a:schemeClr>
          </a:solidFill>
          <a:latin typeface="FlandersArtSans-Regular" panose="00000500000000000000" pitchFamily="2" charset="0"/>
          <a:ea typeface="+mn-ea"/>
          <a:cs typeface="+mn-cs"/>
        </a:defRPr>
      </a:lvl2pPr>
      <a:lvl3pPr marL="863978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22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1972" indent="-287993" algn="l" defTabSz="914378" rtl="0" eaLnBrk="1" latinLnBrk="0" hangingPunct="1">
        <a:lnSpc>
          <a:spcPct val="90000"/>
        </a:lnSpc>
        <a:spcBef>
          <a:spcPts val="300"/>
        </a:spcBef>
        <a:buSzPct val="75000"/>
        <a:buFontTx/>
        <a:buBlip>
          <a:blip r:embed="rId23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39964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20"/>
        </a:buBlip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482215"/>
            <a:ext cx="78867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1" y="0"/>
            <a:ext cx="323528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340CE2-304A-4DD5-BC55-9AE643CA1970}" type="datetime1">
              <a:rPr lang="nl-BE" smtClean="0"/>
              <a:t>3/02/2020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127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2954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723499" marR="0" indent="-301458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marR="0" indent="-281361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603757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2025798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DDA8B4D-8802-45EE-B6FA-D66DDE2C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2009F25-E86A-4CE2-966D-C9E00018A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695B0B-5B8F-4941-BAD2-566E41ECC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11CC6-712B-42CF-85A0-9D5F255721CD}" type="datetimeFigureOut">
              <a:rPr lang="nl-BE" smtClean="0"/>
              <a:t>3/02/2020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D1EF80-41D7-471A-994B-A4106EB9B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52D35D-BEE8-4CD3-B894-54E41BD5E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164-111A-43E7-BD6B-3FCE49AA25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477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up.ec.europa.eu/rdf_entity/http_e_f_fdata_ceuropa_ceu_fw21_f73920f8b_b6c65_b4c82_bbe8c_b23a6d2cc4d58/about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https://joinup.ec.europa.eu/solution/dcat-application-profile-data-portals-europ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ta.europa.eu/w21/8d58d3f4-5013-4aa3-8c39-4f0059460da7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hyperlink" Target="http://data.europa.eu/w21/322eb58a-08d9-4721-b179-7b62b097304d" TargetMode="External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.vlaanderen.be/cms/Proces_en_methode_voor_de_erkenning_van_datastandaarden_v1.0.pdf" TargetMode="Externa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hyperlink" Target="https://open-stand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.org/2003/06/Process-20030618/tr.html" TargetMode="External"/><Relationship Id="rId5" Type="http://schemas.openxmlformats.org/officeDocument/2006/relationships/hyperlink" Target="https://joinup.ec.europa.eu/document/process-and-methodology-developing-semantic-agreements" TargetMode="External"/><Relationship Id="rId4" Type="http://schemas.openxmlformats.org/officeDocument/2006/relationships/hyperlink" Target="https://data.vlaanderen.be/cms/Proces_en_methode_voor_de_erkenning_van_datastandaarden_v1.0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50.sv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rubenverborgh.github.io/OSLO-Cultural-Heritage-2020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jsm.be/cultuur/themas/e-cultuur-en-digitalisering/visieno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jsm.be/cultuur/sites/cjsm.cultuur/files/public/190316_delaware_-_integratie_provinciale_erfgoeddatabanken_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e/e4/Palais_d%E2%80%99Academies%2C_Bruxelles.JPG/1920px-Palais_d%E2%80%99Academies%2C_Bruxelles.JPG">
            <a:extLst>
              <a:ext uri="{FF2B5EF4-FFF2-40B4-BE49-F238E27FC236}">
                <a16:creationId xmlns:a16="http://schemas.microsoft.com/office/drawing/2014/main" id="{89D6FE40-3397-4A8C-A1DC-4C2D8E4A8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7">
            <a:extLst>
              <a:ext uri="{FF2B5EF4-FFF2-40B4-BE49-F238E27FC236}">
                <a16:creationId xmlns:a16="http://schemas.microsoft.com/office/drawing/2014/main" id="{8D8E3F5E-80C6-41B6-84FA-4EE286D240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941168"/>
            <a:ext cx="900000" cy="1795442"/>
          </a:xfrm>
          <a:prstGeom prst="rect">
            <a:avLst/>
          </a:prstGeom>
        </p:spPr>
      </p:pic>
      <p:sp>
        <p:nvSpPr>
          <p:cNvPr id="7" name="Titel 17">
            <a:extLst>
              <a:ext uri="{FF2B5EF4-FFF2-40B4-BE49-F238E27FC236}">
                <a16:creationId xmlns:a16="http://schemas.microsoft.com/office/drawing/2014/main" id="{860CEC50-2D11-4838-A957-FF5931258877}"/>
              </a:ext>
            </a:extLst>
          </p:cNvPr>
          <p:cNvSpPr txBox="1">
            <a:spLocks/>
          </p:cNvSpPr>
          <p:nvPr/>
        </p:nvSpPr>
        <p:spPr>
          <a:xfrm>
            <a:off x="611560" y="396984"/>
            <a:ext cx="8280920" cy="20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 anchorCtr="0">
            <a:normAutofit fontScale="925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r"/>
            <a:r>
              <a:rPr lang="nl-BE" sz="6400" b="0" dirty="0">
                <a:solidFill>
                  <a:srgbClr val="151412"/>
                </a:solidFill>
              </a:rPr>
              <a:t>OSLO Cultureel erfgoed</a:t>
            </a:r>
            <a:r>
              <a:rPr lang="en-US" sz="2800" b="0" dirty="0">
                <a:solidFill>
                  <a:srgbClr val="151412"/>
                </a:solidFill>
              </a:rPr>
              <a:t/>
            </a:r>
            <a:br>
              <a:rPr lang="en-US" sz="2800" b="0" dirty="0">
                <a:solidFill>
                  <a:srgbClr val="151412"/>
                </a:solidFill>
              </a:rPr>
            </a:br>
            <a:r>
              <a:rPr lang="nl-BE" sz="2400" b="0" dirty="0">
                <a:solidFill>
                  <a:srgbClr val="151412"/>
                </a:solidFill>
              </a:rPr>
              <a:t>Open Standaarden voor Linkende Organisaties</a:t>
            </a:r>
            <a:br>
              <a:rPr lang="nl-BE" sz="2400" b="0" dirty="0">
                <a:solidFill>
                  <a:srgbClr val="151412"/>
                </a:solidFill>
              </a:rPr>
            </a:br>
            <a:r>
              <a:rPr lang="en-US" sz="2400" b="0" dirty="0">
                <a:solidFill>
                  <a:srgbClr val="151412"/>
                </a:solidFill>
              </a:rPr>
              <a:t>23 </a:t>
            </a:r>
            <a:r>
              <a:rPr lang="en-US" sz="2400" b="0" dirty="0" err="1">
                <a:solidFill>
                  <a:srgbClr val="151412"/>
                </a:solidFill>
              </a:rPr>
              <a:t>januari</a:t>
            </a:r>
            <a:r>
              <a:rPr lang="en-US" sz="2400" b="0" dirty="0">
                <a:solidFill>
                  <a:srgbClr val="151412"/>
                </a:solidFill>
              </a:rPr>
              <a:t> 2019 - Brussel</a:t>
            </a:r>
          </a:p>
          <a:p>
            <a:endParaRPr lang="nl-BE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4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ortret door Pierre Louis ('Henri') Grevedon, 1827">
            <a:extLst>
              <a:ext uri="{FF2B5EF4-FFF2-40B4-BE49-F238E27FC236}">
                <a16:creationId xmlns:a16="http://schemas.microsoft.com/office/drawing/2014/main" id="{A89881ED-ABAB-45E7-A401-2F82373B0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" t="-94" r="-2210" b="41490"/>
          <a:stretch/>
        </p:blipFill>
        <p:spPr bwMode="auto">
          <a:xfrm>
            <a:off x="-36513" y="1195"/>
            <a:ext cx="9391985" cy="6858000"/>
          </a:xfrm>
          <a:prstGeom prst="rect">
            <a:avLst/>
          </a:prstGeom>
          <a:solidFill>
            <a:srgbClr val="EEEEEE"/>
          </a:solidFill>
        </p:spPr>
      </p:pic>
    </p:spTree>
    <p:extLst>
      <p:ext uri="{BB962C8B-B14F-4D97-AF65-F5344CB8AC3E}">
        <p14:creationId xmlns:p14="http://schemas.microsoft.com/office/powerpoint/2010/main" val="1019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4939-8D00-4D2A-B166-5A0AA934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79" y="4639959"/>
            <a:ext cx="7879842" cy="898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/>
            <a:r>
              <a:rPr lang="en-US" sz="4100"/>
              <a:t> the ‘</a:t>
            </a:r>
            <a:r>
              <a:rPr lang="en-US" sz="4100" i="1"/>
              <a:t>nuts and bolts</a:t>
            </a:r>
            <a:r>
              <a:rPr lang="en-US" sz="4100"/>
              <a:t>’ </a:t>
            </a:r>
            <a:br>
              <a:rPr lang="en-US" sz="4100"/>
            </a:br>
            <a:r>
              <a:rPr lang="en-US" sz="4100"/>
              <a:t>of the information revolution </a:t>
            </a:r>
          </a:p>
        </p:txBody>
      </p:sp>
      <p:pic>
        <p:nvPicPr>
          <p:cNvPr id="8" name="Picture 8" descr="Afbeeldingsresultaat voor tim berners lee">
            <a:extLst>
              <a:ext uri="{FF2B5EF4-FFF2-40B4-BE49-F238E27FC236}">
                <a16:creationId xmlns:a16="http://schemas.microsoft.com/office/drawing/2014/main" id="{389B4B8C-FC02-4B1F-B47B-583C32001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9"/>
          <a:stretch/>
        </p:blipFill>
        <p:spPr bwMode="auto">
          <a:xfrm>
            <a:off x="4652514" y="857251"/>
            <a:ext cx="4491487" cy="3219707"/>
          </a:xfrm>
          <a:prstGeom prst="rect">
            <a:avLst/>
          </a:prstGeom>
          <a:solidFill>
            <a:srgbClr val="EEEEEE"/>
          </a:solidFill>
        </p:spPr>
      </p:pic>
      <p:pic>
        <p:nvPicPr>
          <p:cNvPr id="7" name="Picture 4" descr="Portret door Pierre Louis ('Henri') Grevedon, 1827">
            <a:extLst>
              <a:ext uri="{FF2B5EF4-FFF2-40B4-BE49-F238E27FC236}">
                <a16:creationId xmlns:a16="http://schemas.microsoft.com/office/drawing/2014/main" id="{A89881ED-ABAB-45E7-A401-2F82373B0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7" r="-4" b="36759"/>
          <a:stretch/>
        </p:blipFill>
        <p:spPr bwMode="auto">
          <a:xfrm>
            <a:off x="-20" y="857250"/>
            <a:ext cx="4491508" cy="3219707"/>
          </a:xfrm>
          <a:prstGeom prst="rect">
            <a:avLst/>
          </a:prstGeom>
          <a:solidFill>
            <a:srgbClr val="EEEEEE"/>
          </a:solidFill>
        </p:spPr>
      </p:pic>
    </p:spTree>
    <p:extLst>
      <p:ext uri="{BB962C8B-B14F-4D97-AF65-F5344CB8AC3E}">
        <p14:creationId xmlns:p14="http://schemas.microsoft.com/office/powerpoint/2010/main" val="3692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012556" y="-239890"/>
            <a:ext cx="7807916" cy="1116000"/>
          </a:xfrm>
        </p:spPr>
        <p:txBody>
          <a:bodyPr>
            <a:normAutofit fontScale="90000"/>
          </a:bodyPr>
          <a:lstStyle/>
          <a:p>
            <a:r>
              <a:rPr lang="nl-BE" dirty="0"/>
              <a:t>Slimme dienstverlening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r>
              <a:rPr lang="nl-BE" dirty="0"/>
              <a:t/>
            </a:r>
            <a:br>
              <a:rPr lang="nl-BE" dirty="0"/>
            </a:b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73744-8139-4BCE-90BF-C7008495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08720"/>
            <a:ext cx="8422643" cy="453273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8A5170-B867-4F85-9C33-8F97318300ED}"/>
              </a:ext>
            </a:extLst>
          </p:cNvPr>
          <p:cNvSpPr txBox="1"/>
          <p:nvPr/>
        </p:nvSpPr>
        <p:spPr>
          <a:xfrm rot="19877554">
            <a:off x="1689456" y="4056467"/>
            <a:ext cx="256194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none" strike="noStrike" cap="none" spc="0" normalizeH="0" baseline="0" dirty="0" err="1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Local</a:t>
            </a: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 err="1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government</a:t>
            </a:r>
            <a:endParaRPr kumimoji="0" lang="nl-BE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243533-9C0C-4A5F-AAF5-74EC778AA712}"/>
              </a:ext>
            </a:extLst>
          </p:cNvPr>
          <p:cNvSpPr txBox="1"/>
          <p:nvPr/>
        </p:nvSpPr>
        <p:spPr>
          <a:xfrm rot="19877554">
            <a:off x="3612076" y="4220858"/>
            <a:ext cx="174168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&gt; 1000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public services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2573DA-A5DA-4F8A-926C-0A36E87A6AED}"/>
              </a:ext>
            </a:extLst>
          </p:cNvPr>
          <p:cNvSpPr txBox="1"/>
          <p:nvPr/>
        </p:nvSpPr>
        <p:spPr>
          <a:xfrm rot="19877554">
            <a:off x="5659211" y="3864477"/>
            <a:ext cx="27417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&gt; 250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 Information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 </a:t>
            </a:r>
            <a:r>
              <a:rPr lang="nl-BE" b="1" dirty="0">
                <a:solidFill>
                  <a:srgbClr val="2B92BE"/>
                </a:solidFill>
              </a:rPr>
              <a:t>S</a:t>
            </a: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ystems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2D73C-98B1-4A4A-858A-908DEC539ED3}"/>
              </a:ext>
            </a:extLst>
          </p:cNvPr>
          <p:cNvSpPr txBox="1"/>
          <p:nvPr/>
        </p:nvSpPr>
        <p:spPr>
          <a:xfrm rot="19877554">
            <a:off x="7117512" y="4441183"/>
            <a:ext cx="110282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# </a:t>
            </a:r>
            <a:r>
              <a:rPr kumimoji="0" lang="nl-BE" b="1" i="0" u="none" strike="noStrike" cap="none" spc="0" normalizeH="0" baseline="0" dirty="0" err="1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administrations</a:t>
            </a:r>
            <a:endParaRPr kumimoji="0" lang="nl-BE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947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012556" y="-239890"/>
            <a:ext cx="7807916" cy="1116000"/>
          </a:xfrm>
        </p:spPr>
        <p:txBody>
          <a:bodyPr>
            <a:normAutofit fontScale="90000"/>
          </a:bodyPr>
          <a:lstStyle/>
          <a:p>
            <a:r>
              <a:rPr lang="nl-BE" dirty="0"/>
              <a:t>Motivatie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r>
              <a:rPr lang="nl-BE" dirty="0"/>
              <a:t/>
            </a:r>
            <a:br>
              <a:rPr lang="nl-BE" dirty="0"/>
            </a:br>
            <a:endParaRPr lang="nl-BE" dirty="0"/>
          </a:p>
        </p:txBody>
      </p:sp>
      <p:pic>
        <p:nvPicPr>
          <p:cNvPr id="12" name="Shape 475">
            <a:extLst>
              <a:ext uri="{FF2B5EF4-FFF2-40B4-BE49-F238E27FC236}">
                <a16:creationId xmlns:a16="http://schemas.microsoft.com/office/drawing/2014/main" id="{C3E8477D-4BE2-44DD-9A0D-32D5FF63B5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702" t="49694" r="12756"/>
          <a:stretch/>
        </p:blipFill>
        <p:spPr>
          <a:xfrm>
            <a:off x="1899079" y="1196752"/>
            <a:ext cx="5553241" cy="4248472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140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030767" y="-233355"/>
            <a:ext cx="7416000" cy="1116000"/>
          </a:xfrm>
        </p:spPr>
        <p:txBody>
          <a:bodyPr>
            <a:normAutofit fontScale="90000"/>
          </a:bodyPr>
          <a:lstStyle/>
          <a:p>
            <a:r>
              <a:rPr lang="nl-BE" dirty="0"/>
              <a:t>Interoperabiliteit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nl-BE" dirty="0"/>
          </a:p>
        </p:txBody>
      </p:sp>
      <p:sp>
        <p:nvSpPr>
          <p:cNvPr id="20" name="Shape 592">
            <a:extLst>
              <a:ext uri="{FF2B5EF4-FFF2-40B4-BE49-F238E27FC236}">
                <a16:creationId xmlns:a16="http://schemas.microsoft.com/office/drawing/2014/main" id="{284B9CE2-11DC-4189-8A0C-8D97C481F514}"/>
              </a:ext>
            </a:extLst>
          </p:cNvPr>
          <p:cNvSpPr/>
          <p:nvPr/>
        </p:nvSpPr>
        <p:spPr>
          <a:xfrm>
            <a:off x="899592" y="1124744"/>
            <a:ext cx="7678351" cy="4536504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57707941-23F0-4D91-AEB3-57AFFBEB29CE}"/>
              </a:ext>
            </a:extLst>
          </p:cNvPr>
          <p:cNvSpPr/>
          <p:nvPr/>
        </p:nvSpPr>
        <p:spPr>
          <a:xfrm>
            <a:off x="1233127" y="4725144"/>
            <a:ext cx="5405341" cy="694005"/>
          </a:xfrm>
          <a:custGeom>
            <a:avLst/>
            <a:gdLst>
              <a:gd name="connsiteX0" fmla="*/ 0 w 6287529"/>
              <a:gd name="connsiteY0" fmla="*/ 0 h 923670"/>
              <a:gd name="connsiteX1" fmla="*/ 6287529 w 6287529"/>
              <a:gd name="connsiteY1" fmla="*/ 0 h 923670"/>
              <a:gd name="connsiteX2" fmla="*/ 6287529 w 6287529"/>
              <a:gd name="connsiteY2" fmla="*/ 923670 h 923670"/>
              <a:gd name="connsiteX3" fmla="*/ 0 w 6287529"/>
              <a:gd name="connsiteY3" fmla="*/ 923670 h 923670"/>
              <a:gd name="connsiteX4" fmla="*/ 0 w 6287529"/>
              <a:gd name="connsiteY4" fmla="*/ 0 h 92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7529" h="923670">
                <a:moveTo>
                  <a:pt x="0" y="0"/>
                </a:moveTo>
                <a:lnTo>
                  <a:pt x="6287529" y="0"/>
                </a:lnTo>
                <a:lnTo>
                  <a:pt x="6287529" y="923670"/>
                </a:lnTo>
                <a:lnTo>
                  <a:pt x="0" y="923670"/>
                </a:lnTo>
                <a:lnTo>
                  <a:pt x="0" y="0"/>
                </a:lnTo>
                <a:close/>
              </a:path>
            </a:pathLst>
          </a:custGeom>
          <a:solidFill>
            <a:srgbClr val="FFF275"/>
          </a:solidFill>
          <a:ln w="38100" cap="flat" cmpd="sng" algn="ctr">
            <a:solidFill>
              <a:srgbClr val="FFE61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/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/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Technological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interoperability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/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technical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issues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involved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in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linking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computer systems</a:t>
            </a: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0FD83005-9552-4EBF-B2FC-116ADCCAB53E}"/>
              </a:ext>
            </a:extLst>
          </p:cNvPr>
          <p:cNvSpPr/>
          <p:nvPr/>
        </p:nvSpPr>
        <p:spPr>
          <a:xfrm>
            <a:off x="1233127" y="3573016"/>
            <a:ext cx="5405341" cy="1067381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rgbClr val="FFF275"/>
          </a:solidFill>
          <a:ln w="38100" cap="flat" cmpd="sng" algn="ctr">
            <a:solidFill>
              <a:srgbClr val="FFE61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Semantic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/>
            </a:r>
            <a:b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meaning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,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structure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and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appropriate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use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of information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91D8AE8-09FB-4E32-A7BF-9BC778A296FA}"/>
              </a:ext>
            </a:extLst>
          </p:cNvPr>
          <p:cNvSpPr/>
          <p:nvPr/>
        </p:nvSpPr>
        <p:spPr>
          <a:xfrm>
            <a:off x="1233127" y="2492896"/>
            <a:ext cx="5405341" cy="1067382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FFE61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Organisational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/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optimised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processes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by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/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for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optimised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data exchange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C4F717-ABAE-4D95-ACDA-48D7A7272675}"/>
              </a:ext>
            </a:extLst>
          </p:cNvPr>
          <p:cNvSpPr txBox="1"/>
          <p:nvPr/>
        </p:nvSpPr>
        <p:spPr>
          <a:xfrm>
            <a:off x="6962522" y="1425514"/>
            <a:ext cx="1399398" cy="3993635"/>
          </a:xfrm>
          <a:prstGeom prst="rect">
            <a:avLst/>
          </a:prstGeom>
          <a:solidFill>
            <a:srgbClr val="FFF275"/>
          </a:solidFill>
          <a:ln w="38100">
            <a:solidFill>
              <a:srgbClr val="FFDA3B"/>
            </a:solidFill>
          </a:ln>
          <a:effectLst>
            <a:outerShdw blurRad="40005" dist="20320" dir="5400000" algn="ctr" rotWithShape="0">
              <a:srgbClr val="000000">
                <a:alpha val="38000"/>
              </a:srgb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Political</a:t>
            </a:r>
            <a:r>
              <a:rPr kumimoji="0" lang="nl-BE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Context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Political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, </a:t>
            </a: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cultural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and</a:t>
            </a:r>
            <a:r>
              <a:rPr kumimoji="0" lang="nl-BE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structural</a:t>
            </a:r>
            <a:r>
              <a:rPr kumimoji="0" lang="nl-BE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conditions</a:t>
            </a: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84A05607-C13D-4664-9868-F42672F82792}"/>
              </a:ext>
            </a:extLst>
          </p:cNvPr>
          <p:cNvSpPr/>
          <p:nvPr/>
        </p:nvSpPr>
        <p:spPr>
          <a:xfrm>
            <a:off x="1228386" y="1425515"/>
            <a:ext cx="5405341" cy="1067382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FFE61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Legal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/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aligned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and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digital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friendly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legislation</a:t>
            </a:r>
            <a:endParaRPr lang="nl-BE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6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9">
            <a:extLst>
              <a:ext uri="{FF2B5EF4-FFF2-40B4-BE49-F238E27FC236}">
                <a16:creationId xmlns:a16="http://schemas.microsoft.com/office/drawing/2014/main" id="{9C820C98-1DC7-4197-9927-8759C3A30A5C}"/>
              </a:ext>
            </a:extLst>
          </p:cNvPr>
          <p:cNvSpPr txBox="1"/>
          <p:nvPr/>
        </p:nvSpPr>
        <p:spPr>
          <a:xfrm>
            <a:off x="641159" y="474637"/>
            <a:ext cx="9187425" cy="10482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nl-BE" sz="3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Afstemming met bestaande standaarden</a:t>
            </a:r>
            <a:r>
              <a:rPr lang="nl-BE" sz="7200" dirty="0">
                <a:solidFill>
                  <a:srgbClr val="FFEB00"/>
                </a:solidFill>
              </a:rPr>
              <a:t>.</a:t>
            </a:r>
            <a:r>
              <a:rPr lang="nl-BE" sz="6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7" name="Shape 592">
            <a:extLst>
              <a:ext uri="{FF2B5EF4-FFF2-40B4-BE49-F238E27FC236}">
                <a16:creationId xmlns:a16="http://schemas.microsoft.com/office/drawing/2014/main" id="{72A40183-30C1-4266-8A07-B26A48BF24EC}"/>
              </a:ext>
            </a:extLst>
          </p:cNvPr>
          <p:cNvSpPr/>
          <p:nvPr/>
        </p:nvSpPr>
        <p:spPr>
          <a:xfrm>
            <a:off x="670170" y="1958506"/>
            <a:ext cx="8222310" cy="3486718"/>
          </a:xfrm>
          <a:prstGeom prst="rect">
            <a:avLst/>
          </a:prstGeom>
          <a:solidFill>
            <a:schemeClr val="bg1">
              <a:lumMod val="95000"/>
            </a:scheme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Picture 16" descr="https://joinup.ec.europa.eu/sites/default/files/inline-images/dcat%281%29.png">
            <a:hlinkClick r:id="rId2"/>
            <a:extLst>
              <a:ext uri="{FF2B5EF4-FFF2-40B4-BE49-F238E27FC236}">
                <a16:creationId xmlns:a16="http://schemas.microsoft.com/office/drawing/2014/main" id="{0500545A-2BB5-4064-B430-06F5754A1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70" y="2966377"/>
            <a:ext cx="672854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https://joinup.ec.europa.eu/sites/default/files/inline-images/cpv.png">
            <a:hlinkClick r:id="rId4"/>
            <a:extLst>
              <a:ext uri="{FF2B5EF4-FFF2-40B4-BE49-F238E27FC236}">
                <a16:creationId xmlns:a16="http://schemas.microsoft.com/office/drawing/2014/main" id="{C6A317AC-AD7A-44AA-859E-5ED692B73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94" y="2981621"/>
            <a:ext cx="672854" cy="6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https://joinup.ec.europa.eu/sites/default/files/inline-images/cbv.png">
            <a:hlinkClick r:id="rId6"/>
            <a:extLst>
              <a:ext uri="{FF2B5EF4-FFF2-40B4-BE49-F238E27FC236}">
                <a16:creationId xmlns:a16="http://schemas.microsoft.com/office/drawing/2014/main" id="{F5232E71-A765-4C19-BFF4-4468563A1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31" y="2981621"/>
            <a:ext cx="672854" cy="6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7" descr="https://joinup.ec.europa.eu/sites/default/files/inline-images/cpov%281%29.png">
            <a:hlinkClick r:id="rId8"/>
            <a:extLst>
              <a:ext uri="{FF2B5EF4-FFF2-40B4-BE49-F238E27FC236}">
                <a16:creationId xmlns:a16="http://schemas.microsoft.com/office/drawing/2014/main" id="{478CEB9E-0581-4FC6-A4E5-3D0D5A8AF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72" y="2978173"/>
            <a:ext cx="672854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E23A61F-9891-4550-B905-DE0270495BCB}"/>
              </a:ext>
            </a:extLst>
          </p:cNvPr>
          <p:cNvGrpSpPr/>
          <p:nvPr/>
        </p:nvGrpSpPr>
        <p:grpSpPr>
          <a:xfrm>
            <a:off x="1940686" y="3744878"/>
            <a:ext cx="792088" cy="654164"/>
            <a:chOff x="7668344" y="4230611"/>
            <a:chExt cx="792088" cy="65416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45E9F5-2D01-423F-AB08-28B532B19143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59B2F6-DFB3-4E36-A5C9-C9CE5970B6E0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PERSON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97099E-FD75-46DC-A591-9DC8640FA4DE}"/>
              </a:ext>
            </a:extLst>
          </p:cNvPr>
          <p:cNvGrpSpPr/>
          <p:nvPr/>
        </p:nvGrpSpPr>
        <p:grpSpPr>
          <a:xfrm>
            <a:off x="2674058" y="3756674"/>
            <a:ext cx="792088" cy="654164"/>
            <a:chOff x="7668344" y="4230611"/>
            <a:chExt cx="792088" cy="65416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31590D9-06B3-402B-A8A9-D24F8FB54094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30D8C4-C227-486D-B3D0-BB1512182F0E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BUSINESS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318094-7DBC-43AE-9E73-8976F9CEF371}"/>
              </a:ext>
            </a:extLst>
          </p:cNvPr>
          <p:cNvGrpSpPr/>
          <p:nvPr/>
        </p:nvGrpSpPr>
        <p:grpSpPr>
          <a:xfrm>
            <a:off x="3748115" y="3725459"/>
            <a:ext cx="792088" cy="654164"/>
            <a:chOff x="7668344" y="4230611"/>
            <a:chExt cx="792088" cy="65416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F99879-EBBD-459E-9DD9-72B24362AAA2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0B8EDF-4465-4953-A2D5-6338EAEC4D36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ROAD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63F043-67E7-4CC6-9DA5-9333188C2F86}"/>
              </a:ext>
            </a:extLst>
          </p:cNvPr>
          <p:cNvGrpSpPr/>
          <p:nvPr/>
        </p:nvGrpSpPr>
        <p:grpSpPr>
          <a:xfrm>
            <a:off x="4537002" y="3725459"/>
            <a:ext cx="792088" cy="654164"/>
            <a:chOff x="7668344" y="4230611"/>
            <a:chExt cx="792088" cy="65416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37CDC25-9093-471F-9B0C-925C838928CC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9CF194-FC8D-4792-822B-E0AD205BD057}"/>
                </a:ext>
              </a:extLst>
            </p:cNvPr>
            <p:cNvSpPr txBox="1"/>
            <p:nvPr/>
          </p:nvSpPr>
          <p:spPr>
            <a:xfrm>
              <a:off x="7668344" y="4230611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ORGANISATION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FD3C7B7-9701-4BA9-B5A4-C9596DC948B7}"/>
              </a:ext>
            </a:extLst>
          </p:cNvPr>
          <p:cNvSpPr/>
          <p:nvPr/>
        </p:nvSpPr>
        <p:spPr>
          <a:xfrm>
            <a:off x="5393817" y="3732085"/>
            <a:ext cx="672854" cy="65416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6A713-2208-4492-A2D5-AB4650C87032}"/>
              </a:ext>
            </a:extLst>
          </p:cNvPr>
          <p:cNvSpPr txBox="1"/>
          <p:nvPr/>
        </p:nvSpPr>
        <p:spPr>
          <a:xfrm>
            <a:off x="5340572" y="3740641"/>
            <a:ext cx="792088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OSLO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800" dirty="0">
                <a:solidFill>
                  <a:schemeClr val="bg1"/>
                </a:solidFill>
              </a:rPr>
              <a:t>DCAT-AP VL</a:t>
            </a:r>
            <a:br>
              <a:rPr lang="nl-BE" sz="800" dirty="0">
                <a:solidFill>
                  <a:schemeClr val="bg1"/>
                </a:solidFill>
              </a:rPr>
            </a:br>
            <a:r>
              <a:rPr lang="nl-BE" sz="800" dirty="0">
                <a:solidFill>
                  <a:schemeClr val="bg1"/>
                </a:solidFill>
              </a:rPr>
              <a:t>VOCABULARY</a:t>
            </a: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7FBDEE-88D1-49A4-BFDD-46BF8304B213}"/>
              </a:ext>
            </a:extLst>
          </p:cNvPr>
          <p:cNvSpPr txBox="1"/>
          <p:nvPr/>
        </p:nvSpPr>
        <p:spPr>
          <a:xfrm>
            <a:off x="746387" y="2132856"/>
            <a:ext cx="1114748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W3C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International</a:t>
            </a:r>
            <a:br>
              <a:rPr lang="nl-BE" sz="1400" b="1" dirty="0">
                <a:solidFill>
                  <a:srgbClr val="000000"/>
                </a:solidFill>
              </a:rPr>
            </a:br>
            <a:r>
              <a:rPr lang="nl-BE" sz="1400" b="1" dirty="0">
                <a:solidFill>
                  <a:srgbClr val="000000"/>
                </a:solidFill>
              </a:rPr>
              <a:t>Standards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EU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Vocabularies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Interfederal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/>
            </a:r>
            <a:br>
              <a:rPr lang="nl-BE" sz="1400" b="1" dirty="0">
                <a:solidFill>
                  <a:srgbClr val="000000"/>
                </a:solidFill>
              </a:rPr>
            </a:b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Regional</a:t>
            </a:r>
            <a: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b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</a:b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Extentions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54" name="Arrow: Curved Down 53">
            <a:extLst>
              <a:ext uri="{FF2B5EF4-FFF2-40B4-BE49-F238E27FC236}">
                <a16:creationId xmlns:a16="http://schemas.microsoft.com/office/drawing/2014/main" id="{15DE072B-2622-47D3-9001-5D491EEAA672}"/>
              </a:ext>
            </a:extLst>
          </p:cNvPr>
          <p:cNvSpPr/>
          <p:nvPr/>
        </p:nvSpPr>
        <p:spPr>
          <a:xfrm rot="5400000">
            <a:off x="5971909" y="3339476"/>
            <a:ext cx="1368152" cy="785218"/>
          </a:xfrm>
          <a:prstGeom prst="curved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F82913-9FCF-4620-A363-E32AA581E042}"/>
              </a:ext>
            </a:extLst>
          </p:cNvPr>
          <p:cNvSpPr txBox="1"/>
          <p:nvPr/>
        </p:nvSpPr>
        <p:spPr>
          <a:xfrm>
            <a:off x="7132935" y="2924703"/>
            <a:ext cx="175627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EU - ISA²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Federal </a:t>
            </a:r>
            <a:r>
              <a:rPr lang="nl-BE" sz="1400" b="1" dirty="0" err="1">
                <a:solidFill>
                  <a:srgbClr val="000000"/>
                </a:solidFill>
              </a:rPr>
              <a:t>Government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Regional</a:t>
            </a:r>
            <a:r>
              <a:rPr lang="nl-BE" sz="1400" b="1" dirty="0">
                <a:solidFill>
                  <a:srgbClr val="000000"/>
                </a:solidFill>
              </a:rPr>
              <a:t> </a:t>
            </a:r>
            <a:r>
              <a:rPr lang="nl-BE" sz="1400" b="1" dirty="0" err="1">
                <a:solidFill>
                  <a:srgbClr val="000000"/>
                </a:solidFill>
              </a:rPr>
              <a:t>Government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Local</a:t>
            </a:r>
            <a:r>
              <a:rPr lang="nl-BE" sz="1400" b="1" dirty="0">
                <a:solidFill>
                  <a:srgbClr val="000000"/>
                </a:solidFill>
              </a:rPr>
              <a:t> </a:t>
            </a:r>
            <a:r>
              <a:rPr lang="nl-BE" sz="1400" b="1" dirty="0" err="1">
                <a:solidFill>
                  <a:srgbClr val="000000"/>
                </a:solidFill>
              </a:rPr>
              <a:t>Government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Industry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Academia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pic>
        <p:nvPicPr>
          <p:cNvPr id="56" name="Picture 26" descr="http://linkeddata.org/static/images/lod-datasets_2009-07-14_cropped.png">
            <a:extLst>
              <a:ext uri="{FF2B5EF4-FFF2-40B4-BE49-F238E27FC236}">
                <a16:creationId xmlns:a16="http://schemas.microsoft.com/office/drawing/2014/main" id="{374364C9-837A-448C-9281-F07666B98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76172"/>
          <a:stretch/>
        </p:blipFill>
        <p:spPr bwMode="auto">
          <a:xfrm>
            <a:off x="1986240" y="2139864"/>
            <a:ext cx="4080967" cy="676302"/>
          </a:xfrm>
          <a:prstGeom prst="rect">
            <a:avLst/>
          </a:prstGeom>
          <a:noFill/>
          <a:ln>
            <a:solidFill>
              <a:srgbClr val="005A9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el 8">
            <a:extLst>
              <a:ext uri="{FF2B5EF4-FFF2-40B4-BE49-F238E27FC236}">
                <a16:creationId xmlns:a16="http://schemas.microsoft.com/office/drawing/2014/main" id="{98E45845-F20D-4C79-B5E2-D40855D5DEAF}"/>
              </a:ext>
            </a:extLst>
          </p:cNvPr>
          <p:cNvSpPr txBox="1">
            <a:spLocks/>
          </p:cNvSpPr>
          <p:nvPr/>
        </p:nvSpPr>
        <p:spPr>
          <a:xfrm>
            <a:off x="778114" y="5517625"/>
            <a:ext cx="8114366" cy="78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/>
              <a:t>Vlaamse </a:t>
            </a:r>
            <a:r>
              <a:rPr lang="nl-BE" sz="2800" dirty="0" err="1"/>
              <a:t>knowledge</a:t>
            </a:r>
            <a:r>
              <a:rPr lang="nl-BE" sz="2800" dirty="0"/>
              <a:t> </a:t>
            </a:r>
            <a:r>
              <a:rPr lang="nl-BE" sz="2800" dirty="0" err="1"/>
              <a:t>graph</a:t>
            </a:r>
            <a:endParaRPr lang="nl-BE" sz="28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867FAA7-C488-46E2-AC6C-DC0520202C74}"/>
              </a:ext>
            </a:extLst>
          </p:cNvPr>
          <p:cNvGrpSpPr/>
          <p:nvPr/>
        </p:nvGrpSpPr>
        <p:grpSpPr>
          <a:xfrm>
            <a:off x="3715133" y="4535941"/>
            <a:ext cx="792088" cy="654164"/>
            <a:chOff x="7668344" y="4230611"/>
            <a:chExt cx="792088" cy="65416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7BAFEC-56D0-4B86-9499-24F3803E5DE6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CE7993-4889-44EE-974D-99A2CEC506D1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ROAD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7B99CA-ED93-407B-AC9A-AC30648D5E54}"/>
              </a:ext>
            </a:extLst>
          </p:cNvPr>
          <p:cNvGrpSpPr/>
          <p:nvPr/>
        </p:nvGrpSpPr>
        <p:grpSpPr>
          <a:xfrm>
            <a:off x="4504020" y="4535941"/>
            <a:ext cx="792088" cy="654164"/>
            <a:chOff x="7668344" y="4230611"/>
            <a:chExt cx="792088" cy="65416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E84C857-67E1-4645-AAD7-ED656173C3DB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0D63E3D-FD58-4361-90EE-E7CF0A671B5F}"/>
                </a:ext>
              </a:extLst>
            </p:cNvPr>
            <p:cNvSpPr txBox="1"/>
            <p:nvPr/>
          </p:nvSpPr>
          <p:spPr>
            <a:xfrm>
              <a:off x="7668344" y="4230611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ORGANISATION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585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9581D7A-6FA8-40D6-8E5F-4D714B857146}"/>
              </a:ext>
            </a:extLst>
          </p:cNvPr>
          <p:cNvSpPr txBox="1">
            <a:spLocks/>
          </p:cNvSpPr>
          <p:nvPr/>
        </p:nvSpPr>
        <p:spPr>
          <a:xfrm>
            <a:off x="1277149" y="4501231"/>
            <a:ext cx="6482206" cy="20845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FlandersArtSans-Regular" panose="00000500000000000000" pitchFamily="2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71" marR="0" indent="-326571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marR="0" indent="-3048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7360" marR="0" indent="-36576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marR="0" indent="-36576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44083">
              <a:lnSpc>
                <a:spcPct val="110000"/>
              </a:lnSpc>
              <a:spcBef>
                <a:spcPts val="646"/>
              </a:spcBef>
              <a:buClr>
                <a:srgbClr val="FFF200"/>
              </a:buClr>
            </a:pPr>
            <a:r>
              <a:rPr lang="nl-BE" sz="2215" b="1" kern="0" dirty="0">
                <a:solidFill>
                  <a:srgbClr val="373636"/>
                </a:solidFill>
                <a:latin typeface="FlandersArtSans"/>
              </a:rPr>
              <a:t>Stuurorgaan Vlaams Informatie en ICT-beleid </a:t>
            </a:r>
            <a:r>
              <a:rPr lang="nl-BE" sz="2215" kern="0" dirty="0">
                <a:solidFill>
                  <a:srgbClr val="373636"/>
                </a:solidFill>
                <a:latin typeface="FlandersArtSans"/>
              </a:rPr>
              <a:t>(decretale verankering)</a:t>
            </a:r>
          </a:p>
          <a:p>
            <a:pPr defTabSz="844083">
              <a:lnSpc>
                <a:spcPct val="110000"/>
              </a:lnSpc>
              <a:spcBef>
                <a:spcPts val="646"/>
              </a:spcBef>
              <a:buClr>
                <a:srgbClr val="FFF200"/>
              </a:buClr>
            </a:pPr>
            <a:r>
              <a:rPr lang="en-US" sz="2215" kern="0" dirty="0" err="1">
                <a:solidFill>
                  <a:srgbClr val="373636"/>
                </a:solidFill>
                <a:latin typeface="FlandersArtSans"/>
              </a:rPr>
              <a:t>Transparant</a:t>
            </a:r>
            <a:r>
              <a:rPr lang="en-US" sz="2215" kern="0" dirty="0">
                <a:solidFill>
                  <a:srgbClr val="373636"/>
                </a:solidFill>
                <a:latin typeface="FlandersArtSans"/>
              </a:rPr>
              <a:t> </a:t>
            </a:r>
            <a:r>
              <a:rPr lang="en-US" sz="2215" kern="0" dirty="0" err="1">
                <a:solidFill>
                  <a:srgbClr val="373636"/>
                </a:solidFill>
                <a:latin typeface="FlandersArtSans"/>
              </a:rPr>
              <a:t>proces</a:t>
            </a:r>
            <a:r>
              <a:rPr lang="en-US" sz="2215" kern="0" dirty="0">
                <a:solidFill>
                  <a:srgbClr val="373636"/>
                </a:solidFill>
                <a:latin typeface="FlandersArtSans"/>
              </a:rPr>
              <a:t> voor het </a:t>
            </a:r>
            <a:r>
              <a:rPr lang="en-US" sz="2215" kern="0" dirty="0" err="1">
                <a:solidFill>
                  <a:srgbClr val="373636"/>
                </a:solidFill>
                <a:latin typeface="FlandersArtSans"/>
              </a:rPr>
              <a:t>ontwikkelen</a:t>
            </a:r>
            <a:r>
              <a:rPr lang="en-US" sz="2215" kern="0" dirty="0">
                <a:solidFill>
                  <a:srgbClr val="373636"/>
                </a:solidFill>
                <a:latin typeface="FlandersArtSans"/>
              </a:rPr>
              <a:t> van data-</a:t>
            </a:r>
            <a:r>
              <a:rPr lang="en-US" sz="2215" kern="0" dirty="0" err="1">
                <a:solidFill>
                  <a:srgbClr val="373636"/>
                </a:solidFill>
                <a:latin typeface="FlandersArtSans"/>
              </a:rPr>
              <a:t>standaarden</a:t>
            </a:r>
            <a:r>
              <a:rPr lang="en-US" sz="2215" kern="0" dirty="0">
                <a:solidFill>
                  <a:srgbClr val="373636"/>
                </a:solidFill>
                <a:latin typeface="FlandersArtSans"/>
              </a:rPr>
              <a:t> (ISA²/W3C…)</a:t>
            </a:r>
          </a:p>
          <a:p>
            <a:pPr defTabSz="844083">
              <a:lnSpc>
                <a:spcPct val="110000"/>
              </a:lnSpc>
              <a:spcBef>
                <a:spcPts val="646"/>
              </a:spcBef>
              <a:buClr>
                <a:srgbClr val="FFF200"/>
              </a:buClr>
            </a:pPr>
            <a:r>
              <a:rPr lang="en-US" sz="2215" b="1" kern="0" dirty="0">
                <a:solidFill>
                  <a:srgbClr val="373636"/>
                </a:solidFill>
                <a:latin typeface="FlandersArtSans"/>
              </a:rPr>
              <a:t>Triple Helix approach</a:t>
            </a:r>
            <a:r>
              <a:rPr lang="en-US" sz="2215" kern="0" dirty="0">
                <a:solidFill>
                  <a:srgbClr val="373636"/>
                </a:solidFill>
                <a:latin typeface="FlandersArtSans"/>
              </a:rPr>
              <a:t>: </a:t>
            </a:r>
            <a:r>
              <a:rPr lang="en-US" sz="2215" kern="0" dirty="0" err="1">
                <a:solidFill>
                  <a:srgbClr val="373636"/>
                </a:solidFill>
                <a:latin typeface="FlandersArtSans"/>
              </a:rPr>
              <a:t>Overheden</a:t>
            </a:r>
            <a:r>
              <a:rPr lang="en-US" sz="2215" kern="0" dirty="0">
                <a:solidFill>
                  <a:srgbClr val="373636"/>
                </a:solidFill>
                <a:latin typeface="FlandersArtSans"/>
              </a:rPr>
              <a:t>, private sector, Academia</a:t>
            </a:r>
            <a:endParaRPr lang="en-US" sz="2215" dirty="0">
              <a:solidFill>
                <a:srgbClr val="373636"/>
              </a:solidFill>
              <a:latin typeface="FlandersArt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0B0CF4-EDB2-45B8-9585-77FD6447E7BE}"/>
              </a:ext>
            </a:extLst>
          </p:cNvPr>
          <p:cNvGrpSpPr/>
          <p:nvPr/>
        </p:nvGrpSpPr>
        <p:grpSpPr>
          <a:xfrm>
            <a:off x="1151659" y="1752454"/>
            <a:ext cx="6423011" cy="2278870"/>
            <a:chOff x="942182" y="2276872"/>
            <a:chExt cx="6958262" cy="2468776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EA5EDCA-8E22-4B2C-8905-249750C37400}"/>
                </a:ext>
              </a:extLst>
            </p:cNvPr>
            <p:cNvSpPr txBox="1">
              <a:spLocks/>
            </p:cNvSpPr>
            <p:nvPr/>
          </p:nvSpPr>
          <p:spPr>
            <a:xfrm>
              <a:off x="942182" y="4234306"/>
              <a:ext cx="1782055" cy="504156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FlandersArtSans-Regular" panose="00000500000000000000" pitchFamily="2" charset="0"/>
                <a:buNone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83771" marR="0" indent="-326571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marR="0" indent="-304800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Tx/>
                <a:buSzPct val="100000"/>
                <a:buFont typeface="FlandersArtSans-Regular" panose="00000500000000000000" pitchFamily="2" charset="0"/>
                <a:buChar char="&gt;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37360" marR="0" indent="-365760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marR="0" indent="-365760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Tx/>
                <a:buSzPct val="100000"/>
                <a:buFont typeface="FlandersArtSans-Regular" panose="00000500000000000000" pitchFamily="2" charset="0"/>
                <a:buChar char="&gt;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>
                <a:spcBef>
                  <a:spcPts val="646"/>
                </a:spcBef>
                <a:buClr>
                  <a:srgbClr val="FFF200"/>
                </a:buClr>
              </a:pPr>
              <a:r>
                <a:rPr lang="en-US" sz="1846" dirty="0">
                  <a:solidFill>
                    <a:srgbClr val="373636"/>
                  </a:solidFill>
                  <a:latin typeface="FlandersArtSans"/>
                </a:rPr>
                <a:t>Governance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99FD0B-5FB1-46D4-B454-F45E4CAF7116}"/>
                </a:ext>
              </a:extLst>
            </p:cNvPr>
            <p:cNvGrpSpPr/>
            <p:nvPr/>
          </p:nvGrpSpPr>
          <p:grpSpPr>
            <a:xfrm>
              <a:off x="1043608" y="2302650"/>
              <a:ext cx="1465263" cy="1871024"/>
              <a:chOff x="5706740" y="2989727"/>
              <a:chExt cx="1465263" cy="1871024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435188C-41F0-47F4-BBE9-ED5FC13A2994}"/>
                  </a:ext>
                </a:extLst>
              </p:cNvPr>
              <p:cNvGrpSpPr/>
              <p:nvPr/>
            </p:nvGrpSpPr>
            <p:grpSpPr>
              <a:xfrm>
                <a:off x="5706740" y="2989727"/>
                <a:ext cx="1465263" cy="1463676"/>
                <a:chOff x="5706740" y="3005138"/>
                <a:chExt cx="1465263" cy="1463676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B241AD5-F7C0-440C-8660-1E7BA8770D90}"/>
                    </a:ext>
                  </a:extLst>
                </p:cNvPr>
                <p:cNvGrpSpPr/>
                <p:nvPr/>
              </p:nvGrpSpPr>
              <p:grpSpPr>
                <a:xfrm>
                  <a:off x="5706740" y="3005138"/>
                  <a:ext cx="1465263" cy="1463676"/>
                  <a:chOff x="5609629" y="3005138"/>
                  <a:chExt cx="1465263" cy="1463676"/>
                </a:xfrm>
              </p:grpSpPr>
              <p:sp>
                <p:nvSpPr>
                  <p:cNvPr id="65" name="Freeform 259">
                    <a:extLst>
                      <a:ext uri="{FF2B5EF4-FFF2-40B4-BE49-F238E27FC236}">
                        <a16:creationId xmlns:a16="http://schemas.microsoft.com/office/drawing/2014/main" id="{43D9DF6A-62B2-4989-A9EE-6B5BE5FFA7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41467" y="3005138"/>
                    <a:ext cx="519113" cy="731838"/>
                  </a:xfrm>
                  <a:custGeom>
                    <a:avLst/>
                    <a:gdLst>
                      <a:gd name="T0" fmla="*/ 0 w 5437"/>
                      <a:gd name="T1" fmla="*/ 7688 h 7688"/>
                      <a:gd name="T2" fmla="*/ 5437 w 5437"/>
                      <a:gd name="T3" fmla="*/ 2252 h 7688"/>
                      <a:gd name="T4" fmla="*/ 0 w 5437"/>
                      <a:gd name="T5" fmla="*/ 0 h 7688"/>
                      <a:gd name="T6" fmla="*/ 0 w 5437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437" h="7688">
                        <a:moveTo>
                          <a:pt x="0" y="7688"/>
                        </a:moveTo>
                        <a:lnTo>
                          <a:pt x="5437" y="2252"/>
                        </a:lnTo>
                        <a:cubicBezTo>
                          <a:pt x="3995" y="810"/>
                          <a:pt x="2039" y="0"/>
                          <a:pt x="0" y="0"/>
                        </a:cubicBezTo>
                        <a:lnTo>
                          <a:pt x="0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Freeform 261">
                    <a:extLst>
                      <a:ext uri="{FF2B5EF4-FFF2-40B4-BE49-F238E27FC236}">
                        <a16:creationId xmlns:a16="http://schemas.microsoft.com/office/drawing/2014/main" id="{29DB534E-5A7B-4EF4-B521-7C92B8E35A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41467" y="3219451"/>
                    <a:ext cx="733425" cy="517525"/>
                  </a:xfrm>
                  <a:custGeom>
                    <a:avLst/>
                    <a:gdLst>
                      <a:gd name="T0" fmla="*/ 0 w 7689"/>
                      <a:gd name="T1" fmla="*/ 5436 h 5436"/>
                      <a:gd name="T2" fmla="*/ 7689 w 7689"/>
                      <a:gd name="T3" fmla="*/ 5436 h 5436"/>
                      <a:gd name="T4" fmla="*/ 5437 w 7689"/>
                      <a:gd name="T5" fmla="*/ 0 h 5436"/>
                      <a:gd name="T6" fmla="*/ 0 w 7689"/>
                      <a:gd name="T7" fmla="*/ 5436 h 5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89" h="5436">
                        <a:moveTo>
                          <a:pt x="0" y="5436"/>
                        </a:moveTo>
                        <a:lnTo>
                          <a:pt x="7689" y="5436"/>
                        </a:lnTo>
                        <a:cubicBezTo>
                          <a:pt x="7689" y="3397"/>
                          <a:pt x="6879" y="1442"/>
                          <a:pt x="5437" y="0"/>
                        </a:cubicBezTo>
                        <a:lnTo>
                          <a:pt x="0" y="543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 263">
                    <a:extLst>
                      <a:ext uri="{FF2B5EF4-FFF2-40B4-BE49-F238E27FC236}">
                        <a16:creationId xmlns:a16="http://schemas.microsoft.com/office/drawing/2014/main" id="{91B99FF3-64C6-4153-8AD9-8435FB07B1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41467" y="3736976"/>
                    <a:ext cx="733425" cy="517525"/>
                  </a:xfrm>
                  <a:custGeom>
                    <a:avLst/>
                    <a:gdLst>
                      <a:gd name="T0" fmla="*/ 0 w 7689"/>
                      <a:gd name="T1" fmla="*/ 0 h 5437"/>
                      <a:gd name="T2" fmla="*/ 5437 w 7689"/>
                      <a:gd name="T3" fmla="*/ 5437 h 5437"/>
                      <a:gd name="T4" fmla="*/ 7689 w 7689"/>
                      <a:gd name="T5" fmla="*/ 0 h 5437"/>
                      <a:gd name="T6" fmla="*/ 0 w 7689"/>
                      <a:gd name="T7" fmla="*/ 0 h 54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89" h="5437">
                        <a:moveTo>
                          <a:pt x="0" y="0"/>
                        </a:moveTo>
                        <a:lnTo>
                          <a:pt x="5437" y="5437"/>
                        </a:lnTo>
                        <a:cubicBezTo>
                          <a:pt x="6879" y="3995"/>
                          <a:pt x="7689" y="2039"/>
                          <a:pt x="7689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Freeform 265">
                    <a:extLst>
                      <a:ext uri="{FF2B5EF4-FFF2-40B4-BE49-F238E27FC236}">
                        <a16:creationId xmlns:a16="http://schemas.microsoft.com/office/drawing/2014/main" id="{65EB5900-6D0E-468B-A3F5-67CD20E925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41467" y="3736976"/>
                    <a:ext cx="519113" cy="731838"/>
                  </a:xfrm>
                  <a:custGeom>
                    <a:avLst/>
                    <a:gdLst>
                      <a:gd name="T0" fmla="*/ 0 w 5437"/>
                      <a:gd name="T1" fmla="*/ 0 h 7689"/>
                      <a:gd name="T2" fmla="*/ 0 w 5437"/>
                      <a:gd name="T3" fmla="*/ 7689 h 7689"/>
                      <a:gd name="T4" fmla="*/ 5437 w 5437"/>
                      <a:gd name="T5" fmla="*/ 5437 h 7689"/>
                      <a:gd name="T6" fmla="*/ 0 w 5437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437" h="7689">
                        <a:moveTo>
                          <a:pt x="0" y="0"/>
                        </a:moveTo>
                        <a:lnTo>
                          <a:pt x="0" y="7689"/>
                        </a:lnTo>
                        <a:cubicBezTo>
                          <a:pt x="2039" y="7689"/>
                          <a:pt x="3995" y="6879"/>
                          <a:pt x="5437" y="543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267">
                    <a:extLst>
                      <a:ext uri="{FF2B5EF4-FFF2-40B4-BE49-F238E27FC236}">
                        <a16:creationId xmlns:a16="http://schemas.microsoft.com/office/drawing/2014/main" id="{E4426AA3-FE22-4264-BC1C-0788D526EF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3942" y="3736976"/>
                    <a:ext cx="517525" cy="731838"/>
                  </a:xfrm>
                  <a:custGeom>
                    <a:avLst/>
                    <a:gdLst>
                      <a:gd name="T0" fmla="*/ 5436 w 5436"/>
                      <a:gd name="T1" fmla="*/ 0 h 7689"/>
                      <a:gd name="T2" fmla="*/ 0 w 5436"/>
                      <a:gd name="T3" fmla="*/ 5437 h 7689"/>
                      <a:gd name="T4" fmla="*/ 5436 w 5436"/>
                      <a:gd name="T5" fmla="*/ 7689 h 7689"/>
                      <a:gd name="T6" fmla="*/ 5436 w 5436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436" h="7689">
                        <a:moveTo>
                          <a:pt x="5436" y="0"/>
                        </a:moveTo>
                        <a:lnTo>
                          <a:pt x="0" y="5437"/>
                        </a:lnTo>
                        <a:cubicBezTo>
                          <a:pt x="1442" y="6879"/>
                          <a:pt x="3397" y="7689"/>
                          <a:pt x="5436" y="7689"/>
                        </a:cubicBezTo>
                        <a:lnTo>
                          <a:pt x="543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Freeform 269">
                    <a:extLst>
                      <a:ext uri="{FF2B5EF4-FFF2-40B4-BE49-F238E27FC236}">
                        <a16:creationId xmlns:a16="http://schemas.microsoft.com/office/drawing/2014/main" id="{72C1D0F6-6AAC-4AE4-BA06-CA2007153A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09629" y="3736976"/>
                    <a:ext cx="731838" cy="517525"/>
                  </a:xfrm>
                  <a:custGeom>
                    <a:avLst/>
                    <a:gdLst>
                      <a:gd name="T0" fmla="*/ 7688 w 7688"/>
                      <a:gd name="T1" fmla="*/ 0 h 5437"/>
                      <a:gd name="T2" fmla="*/ 0 w 7688"/>
                      <a:gd name="T3" fmla="*/ 0 h 5437"/>
                      <a:gd name="T4" fmla="*/ 2252 w 7688"/>
                      <a:gd name="T5" fmla="*/ 5437 h 5437"/>
                      <a:gd name="T6" fmla="*/ 7688 w 7688"/>
                      <a:gd name="T7" fmla="*/ 0 h 54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88" h="5437">
                        <a:moveTo>
                          <a:pt x="7688" y="0"/>
                        </a:moveTo>
                        <a:lnTo>
                          <a:pt x="0" y="0"/>
                        </a:lnTo>
                        <a:cubicBezTo>
                          <a:pt x="0" y="2039"/>
                          <a:pt x="810" y="3995"/>
                          <a:pt x="2252" y="5437"/>
                        </a:cubicBezTo>
                        <a:lnTo>
                          <a:pt x="768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Freeform 271">
                    <a:extLst>
                      <a:ext uri="{FF2B5EF4-FFF2-40B4-BE49-F238E27FC236}">
                        <a16:creationId xmlns:a16="http://schemas.microsoft.com/office/drawing/2014/main" id="{29D4741D-B016-4D5F-8300-E65C82D937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09629" y="3219451"/>
                    <a:ext cx="731838" cy="517525"/>
                  </a:xfrm>
                  <a:custGeom>
                    <a:avLst/>
                    <a:gdLst>
                      <a:gd name="T0" fmla="*/ 7688 w 7688"/>
                      <a:gd name="T1" fmla="*/ 5436 h 5436"/>
                      <a:gd name="T2" fmla="*/ 2252 w 7688"/>
                      <a:gd name="T3" fmla="*/ 0 h 5436"/>
                      <a:gd name="T4" fmla="*/ 0 w 7688"/>
                      <a:gd name="T5" fmla="*/ 5436 h 5436"/>
                      <a:gd name="T6" fmla="*/ 7688 w 7688"/>
                      <a:gd name="T7" fmla="*/ 5436 h 5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88" h="5436">
                        <a:moveTo>
                          <a:pt x="7688" y="5436"/>
                        </a:moveTo>
                        <a:lnTo>
                          <a:pt x="2252" y="0"/>
                        </a:lnTo>
                        <a:cubicBezTo>
                          <a:pt x="810" y="1442"/>
                          <a:pt x="0" y="3397"/>
                          <a:pt x="0" y="5436"/>
                        </a:cubicBezTo>
                        <a:lnTo>
                          <a:pt x="7688" y="543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Freeform 273">
                    <a:extLst>
                      <a:ext uri="{FF2B5EF4-FFF2-40B4-BE49-F238E27FC236}">
                        <a16:creationId xmlns:a16="http://schemas.microsoft.com/office/drawing/2014/main" id="{9A242D1D-0FB2-4C1A-BE5E-4A1AF07FFD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3942" y="3005138"/>
                    <a:ext cx="517525" cy="731838"/>
                  </a:xfrm>
                  <a:custGeom>
                    <a:avLst/>
                    <a:gdLst>
                      <a:gd name="T0" fmla="*/ 5436 w 5436"/>
                      <a:gd name="T1" fmla="*/ 7688 h 7688"/>
                      <a:gd name="T2" fmla="*/ 5436 w 5436"/>
                      <a:gd name="T3" fmla="*/ 0 h 7688"/>
                      <a:gd name="T4" fmla="*/ 0 w 5436"/>
                      <a:gd name="T5" fmla="*/ 2252 h 7688"/>
                      <a:gd name="T6" fmla="*/ 5436 w 5436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436" h="7688">
                        <a:moveTo>
                          <a:pt x="5436" y="7688"/>
                        </a:moveTo>
                        <a:lnTo>
                          <a:pt x="5436" y="0"/>
                        </a:lnTo>
                        <a:cubicBezTo>
                          <a:pt x="3397" y="0"/>
                          <a:pt x="1442" y="810"/>
                          <a:pt x="0" y="2252"/>
                        </a:cubicBezTo>
                        <a:lnTo>
                          <a:pt x="5436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61130F3F-8BBD-4231-886F-4CACB5F9DC91}"/>
                    </a:ext>
                  </a:extLst>
                </p:cNvPr>
                <p:cNvSpPr/>
                <p:nvPr/>
              </p:nvSpPr>
              <p:spPr bwMode="ltGray">
                <a:xfrm>
                  <a:off x="5899371" y="3196976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40476" rtl="0">
                    <a:defRPr/>
                  </a:pPr>
                  <a:endParaRPr lang="en-GB" sz="1846" dirty="0" err="1">
                    <a:solidFill>
                      <a:srgbClr val="FFFFFF"/>
                    </a:solidFill>
                    <a:latin typeface="Georgia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Rectangle 10">
                  <a:extLst>
                    <a:ext uri="{FF2B5EF4-FFF2-40B4-BE49-F238E27FC236}">
                      <a16:creationId xmlns:a16="http://schemas.microsoft.com/office/drawing/2014/main" id="{787E180E-61C8-4F07-96FE-B203EA3EF6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8290" y="3509493"/>
                  <a:ext cx="197971" cy="4667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defTabSz="844083" rtl="0">
                    <a:defRPr/>
                  </a:pPr>
                  <a:r>
                    <a:rPr lang="en-GB" sz="2800" i="1" dirty="0">
                      <a:solidFill>
                        <a:srgbClr val="373636"/>
                      </a:solidFill>
                      <a:latin typeface="FlandersArtSans"/>
                      <a:ea typeface="+mn-ea"/>
                      <a:cs typeface="+mn-cs"/>
                    </a:rPr>
                    <a:t>1</a:t>
                  </a: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1698639-C9FF-42FF-B156-74053679EDFB}"/>
                  </a:ext>
                </a:extLst>
              </p:cNvPr>
              <p:cNvSpPr/>
              <p:nvPr/>
            </p:nvSpPr>
            <p:spPr bwMode="ltGray">
              <a:xfrm>
                <a:off x="6394393" y="4242905"/>
                <a:ext cx="90000" cy="2520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40476" rtl="0">
                  <a:defRPr/>
                </a:pPr>
                <a:endParaRPr lang="en-GB" sz="1846" dirty="0" err="1">
                  <a:solidFill>
                    <a:srgbClr val="FFFFFF"/>
                  </a:solidFill>
                  <a:latin typeface="Georgia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6C7D55A-690C-4AE9-8F4F-A5758C3AE1BB}"/>
                  </a:ext>
                </a:extLst>
              </p:cNvPr>
              <p:cNvCxnSpPr/>
              <p:nvPr/>
            </p:nvCxnSpPr>
            <p:spPr>
              <a:xfrm>
                <a:off x="6439393" y="4212679"/>
                <a:ext cx="0" cy="648072"/>
              </a:xfrm>
              <a:prstGeom prst="straightConnector1">
                <a:avLst/>
              </a:prstGeom>
              <a:noFill/>
              <a:ln w="53975" cap="rnd" cmpd="sng" algn="ctr">
                <a:solidFill>
                  <a:schemeClr val="accent1"/>
                </a:solidFill>
                <a:prstDash val="solid"/>
                <a:tailEnd type="arrow" w="lg" len="med"/>
              </a:ln>
              <a:effectLst/>
            </p:spPr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6C7DAC1-5550-4A61-8983-BF040A586D27}"/>
                </a:ext>
              </a:extLst>
            </p:cNvPr>
            <p:cNvGrpSpPr/>
            <p:nvPr/>
          </p:nvGrpSpPr>
          <p:grpSpPr>
            <a:xfrm>
              <a:off x="2724237" y="2302650"/>
              <a:ext cx="1528763" cy="1871024"/>
              <a:chOff x="8714481" y="2989727"/>
              <a:chExt cx="1528763" cy="187102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7A33048-25B0-4B76-A342-2707B5AC42E9}"/>
                  </a:ext>
                </a:extLst>
              </p:cNvPr>
              <p:cNvGrpSpPr/>
              <p:nvPr/>
            </p:nvGrpSpPr>
            <p:grpSpPr>
              <a:xfrm>
                <a:off x="8714481" y="2989727"/>
                <a:ext cx="1528763" cy="1463676"/>
                <a:chOff x="8714481" y="2959100"/>
                <a:chExt cx="1528763" cy="1463676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755405F-A165-46AD-8AF4-088FA6D2B860}"/>
                    </a:ext>
                  </a:extLst>
                </p:cNvPr>
                <p:cNvGrpSpPr/>
                <p:nvPr/>
              </p:nvGrpSpPr>
              <p:grpSpPr>
                <a:xfrm>
                  <a:off x="8714481" y="2959100"/>
                  <a:ext cx="1528763" cy="1463676"/>
                  <a:chOff x="8886825" y="2959100"/>
                  <a:chExt cx="1528763" cy="1463676"/>
                </a:xfrm>
              </p:grpSpPr>
              <p:sp>
                <p:nvSpPr>
                  <p:cNvPr id="53" name="Freeform 244">
                    <a:extLst>
                      <a:ext uri="{FF2B5EF4-FFF2-40B4-BE49-F238E27FC236}">
                        <a16:creationId xmlns:a16="http://schemas.microsoft.com/office/drawing/2014/main" id="{DB79DCAB-9A49-41C4-913F-C407D40E32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2959100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7688 h 7688"/>
                      <a:gd name="T2" fmla="*/ 6659 w 6659"/>
                      <a:gd name="T3" fmla="*/ 3844 h 7688"/>
                      <a:gd name="T4" fmla="*/ 0 w 6659"/>
                      <a:gd name="T5" fmla="*/ 0 h 7688"/>
                      <a:gd name="T6" fmla="*/ 0 w 6659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8">
                        <a:moveTo>
                          <a:pt x="0" y="7688"/>
                        </a:moveTo>
                        <a:lnTo>
                          <a:pt x="6659" y="3844"/>
                        </a:lnTo>
                        <a:cubicBezTo>
                          <a:pt x="5285" y="1465"/>
                          <a:pt x="2747" y="0"/>
                          <a:pt x="0" y="0"/>
                        </a:cubicBezTo>
                        <a:lnTo>
                          <a:pt x="0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Freeform 246">
                    <a:extLst>
                      <a:ext uri="{FF2B5EF4-FFF2-40B4-BE49-F238E27FC236}">
                        <a16:creationId xmlns:a16="http://schemas.microsoft.com/office/drawing/2014/main" id="{5EC33E97-8274-44FD-9428-8845C2EEEE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324225"/>
                    <a:ext cx="765175" cy="733425"/>
                  </a:xfrm>
                  <a:custGeom>
                    <a:avLst/>
                    <a:gdLst>
                      <a:gd name="T0" fmla="*/ 0 w 8032"/>
                      <a:gd name="T1" fmla="*/ 3844 h 7689"/>
                      <a:gd name="T2" fmla="*/ 6659 w 8032"/>
                      <a:gd name="T3" fmla="*/ 7689 h 7689"/>
                      <a:gd name="T4" fmla="*/ 6659 w 8032"/>
                      <a:gd name="T5" fmla="*/ 0 h 7689"/>
                      <a:gd name="T6" fmla="*/ 0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0" y="3844"/>
                        </a:moveTo>
                        <a:lnTo>
                          <a:pt x="6659" y="7689"/>
                        </a:lnTo>
                        <a:cubicBezTo>
                          <a:pt x="8032" y="5310"/>
                          <a:pt x="8032" y="2379"/>
                          <a:pt x="6659" y="0"/>
                        </a:cubicBezTo>
                        <a:lnTo>
                          <a:pt x="0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reeform 248">
                    <a:extLst>
                      <a:ext uri="{FF2B5EF4-FFF2-40B4-BE49-F238E27FC236}">
                        <a16:creationId xmlns:a16="http://schemas.microsoft.com/office/drawing/2014/main" id="{55FE9F4F-4F01-4970-B1A2-4FDEC49624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690938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0 h 7689"/>
                      <a:gd name="T2" fmla="*/ 0 w 6659"/>
                      <a:gd name="T3" fmla="*/ 7689 h 7689"/>
                      <a:gd name="T4" fmla="*/ 6659 w 6659"/>
                      <a:gd name="T5" fmla="*/ 3845 h 7689"/>
                      <a:gd name="T6" fmla="*/ 0 w 6659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9">
                        <a:moveTo>
                          <a:pt x="0" y="0"/>
                        </a:moveTo>
                        <a:lnTo>
                          <a:pt x="0" y="7689"/>
                        </a:lnTo>
                        <a:cubicBezTo>
                          <a:pt x="2747" y="7689"/>
                          <a:pt x="5285" y="6223"/>
                          <a:pt x="6659" y="3845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" name="Freeform 250">
                    <a:extLst>
                      <a:ext uri="{FF2B5EF4-FFF2-40B4-BE49-F238E27FC236}">
                        <a16:creationId xmlns:a16="http://schemas.microsoft.com/office/drawing/2014/main" id="{BDC6DF25-43BE-4F41-9154-953AE788E3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3690938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0 h 7689"/>
                      <a:gd name="T2" fmla="*/ 0 w 6658"/>
                      <a:gd name="T3" fmla="*/ 3845 h 7689"/>
                      <a:gd name="T4" fmla="*/ 6658 w 6658"/>
                      <a:gd name="T5" fmla="*/ 7689 h 7689"/>
                      <a:gd name="T6" fmla="*/ 6658 w 6658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9">
                        <a:moveTo>
                          <a:pt x="6658" y="0"/>
                        </a:moveTo>
                        <a:lnTo>
                          <a:pt x="0" y="3845"/>
                        </a:lnTo>
                        <a:cubicBezTo>
                          <a:pt x="1373" y="6223"/>
                          <a:pt x="3911" y="7689"/>
                          <a:pt x="6658" y="7689"/>
                        </a:cubicBezTo>
                        <a:lnTo>
                          <a:pt x="665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" name="Freeform 252">
                    <a:extLst>
                      <a:ext uri="{FF2B5EF4-FFF2-40B4-BE49-F238E27FC236}">
                        <a16:creationId xmlns:a16="http://schemas.microsoft.com/office/drawing/2014/main" id="{1DC5EF26-A52B-49A7-A9B1-0C9AFD62F3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6825" y="3324225"/>
                    <a:ext cx="763588" cy="733425"/>
                  </a:xfrm>
                  <a:custGeom>
                    <a:avLst/>
                    <a:gdLst>
                      <a:gd name="T0" fmla="*/ 8032 w 8032"/>
                      <a:gd name="T1" fmla="*/ 3844 h 7689"/>
                      <a:gd name="T2" fmla="*/ 1374 w 8032"/>
                      <a:gd name="T3" fmla="*/ 0 h 7689"/>
                      <a:gd name="T4" fmla="*/ 1374 w 8032"/>
                      <a:gd name="T5" fmla="*/ 7689 h 7689"/>
                      <a:gd name="T6" fmla="*/ 8032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8032" y="3844"/>
                        </a:moveTo>
                        <a:lnTo>
                          <a:pt x="1374" y="0"/>
                        </a:lnTo>
                        <a:cubicBezTo>
                          <a:pt x="0" y="2379"/>
                          <a:pt x="0" y="5310"/>
                          <a:pt x="1374" y="7689"/>
                        </a:cubicBezTo>
                        <a:lnTo>
                          <a:pt x="8032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Freeform 254">
                    <a:extLst>
                      <a:ext uri="{FF2B5EF4-FFF2-40B4-BE49-F238E27FC236}">
                        <a16:creationId xmlns:a16="http://schemas.microsoft.com/office/drawing/2014/main" id="{96C3B5E9-9BE0-4FF1-A91D-7E747DBD88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2959100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7688 h 7688"/>
                      <a:gd name="T2" fmla="*/ 6658 w 6658"/>
                      <a:gd name="T3" fmla="*/ 0 h 7688"/>
                      <a:gd name="T4" fmla="*/ 0 w 6658"/>
                      <a:gd name="T5" fmla="*/ 3844 h 7688"/>
                      <a:gd name="T6" fmla="*/ 6658 w 6658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8">
                        <a:moveTo>
                          <a:pt x="6658" y="7688"/>
                        </a:moveTo>
                        <a:lnTo>
                          <a:pt x="6658" y="0"/>
                        </a:lnTo>
                        <a:cubicBezTo>
                          <a:pt x="3911" y="0"/>
                          <a:pt x="1373" y="1465"/>
                          <a:pt x="0" y="3844"/>
                        </a:cubicBezTo>
                        <a:lnTo>
                          <a:pt x="6658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88ED3FC-C032-4FDA-99A6-14ABDB5F8A6B}"/>
                    </a:ext>
                  </a:extLst>
                </p:cNvPr>
                <p:cNvSpPr/>
                <p:nvPr/>
              </p:nvSpPr>
              <p:spPr bwMode="ltGray">
                <a:xfrm>
                  <a:off x="8938862" y="3150938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40476" rtl="0">
                    <a:defRPr/>
                  </a:pPr>
                  <a:endParaRPr lang="en-GB" sz="1846" dirty="0" err="1">
                    <a:solidFill>
                      <a:srgbClr val="FFFFFF"/>
                    </a:solidFill>
                    <a:latin typeface="Georgia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EC157D2-A938-4A47-81FB-43B1B4794EFC}"/>
                  </a:ext>
                </a:extLst>
              </p:cNvPr>
              <p:cNvSpPr/>
              <p:nvPr/>
            </p:nvSpPr>
            <p:spPr bwMode="ltGray">
              <a:xfrm>
                <a:off x="9433042" y="4242905"/>
                <a:ext cx="90000" cy="2520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40476" rtl="0">
                  <a:defRPr/>
                </a:pPr>
                <a:endParaRPr lang="en-GB" sz="1846" dirty="0" err="1">
                  <a:solidFill>
                    <a:srgbClr val="FFFFFF"/>
                  </a:solidFill>
                  <a:latin typeface="Georgia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9E92A8D-25FD-487D-9F34-22034A370B6C}"/>
                  </a:ext>
                </a:extLst>
              </p:cNvPr>
              <p:cNvCxnSpPr/>
              <p:nvPr/>
            </p:nvCxnSpPr>
            <p:spPr>
              <a:xfrm>
                <a:off x="9478042" y="4212679"/>
                <a:ext cx="0" cy="648072"/>
              </a:xfrm>
              <a:prstGeom prst="straightConnector1">
                <a:avLst/>
              </a:prstGeom>
              <a:noFill/>
              <a:ln w="53975" cap="rnd" cmpd="sng" algn="ctr">
                <a:solidFill>
                  <a:schemeClr val="accent1"/>
                </a:solidFill>
                <a:prstDash val="solid"/>
                <a:tailEnd type="arrow" w="lg" len="med"/>
              </a:ln>
              <a:effectLst/>
            </p:spPr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DC92B67-4AC9-4DA4-A313-BC2285A41E14}"/>
                </a:ext>
              </a:extLst>
            </p:cNvPr>
            <p:cNvGrpSpPr/>
            <p:nvPr/>
          </p:nvGrpSpPr>
          <p:grpSpPr>
            <a:xfrm>
              <a:off x="4504316" y="2302650"/>
              <a:ext cx="1528763" cy="1871024"/>
              <a:chOff x="8714481" y="2989727"/>
              <a:chExt cx="1528763" cy="1871024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398E47D-920C-4699-829E-55BAD2E91A34}"/>
                  </a:ext>
                </a:extLst>
              </p:cNvPr>
              <p:cNvGrpSpPr/>
              <p:nvPr/>
            </p:nvGrpSpPr>
            <p:grpSpPr>
              <a:xfrm>
                <a:off x="8714481" y="2989727"/>
                <a:ext cx="1528763" cy="1463676"/>
                <a:chOff x="8714481" y="2959100"/>
                <a:chExt cx="1528763" cy="1463676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85547D1B-2242-448F-830D-91DA4F186F9B}"/>
                    </a:ext>
                  </a:extLst>
                </p:cNvPr>
                <p:cNvGrpSpPr/>
                <p:nvPr/>
              </p:nvGrpSpPr>
              <p:grpSpPr>
                <a:xfrm>
                  <a:off x="8714481" y="2959100"/>
                  <a:ext cx="1528763" cy="1463676"/>
                  <a:chOff x="8886825" y="2959100"/>
                  <a:chExt cx="1528763" cy="1463676"/>
                </a:xfrm>
              </p:grpSpPr>
              <p:sp>
                <p:nvSpPr>
                  <p:cNvPr id="42" name="Freeform 244">
                    <a:extLst>
                      <a:ext uri="{FF2B5EF4-FFF2-40B4-BE49-F238E27FC236}">
                        <a16:creationId xmlns:a16="http://schemas.microsoft.com/office/drawing/2014/main" id="{3AEF4AB9-AC2C-4D95-B0E0-35B595FE53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2959100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7688 h 7688"/>
                      <a:gd name="T2" fmla="*/ 6659 w 6659"/>
                      <a:gd name="T3" fmla="*/ 3844 h 7688"/>
                      <a:gd name="T4" fmla="*/ 0 w 6659"/>
                      <a:gd name="T5" fmla="*/ 0 h 7688"/>
                      <a:gd name="T6" fmla="*/ 0 w 6659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8">
                        <a:moveTo>
                          <a:pt x="0" y="7688"/>
                        </a:moveTo>
                        <a:lnTo>
                          <a:pt x="6659" y="3844"/>
                        </a:lnTo>
                        <a:cubicBezTo>
                          <a:pt x="5285" y="1465"/>
                          <a:pt x="2747" y="0"/>
                          <a:pt x="0" y="0"/>
                        </a:cubicBezTo>
                        <a:lnTo>
                          <a:pt x="0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Freeform 246">
                    <a:extLst>
                      <a:ext uri="{FF2B5EF4-FFF2-40B4-BE49-F238E27FC236}">
                        <a16:creationId xmlns:a16="http://schemas.microsoft.com/office/drawing/2014/main" id="{817AC15D-9E60-4B5B-BB6A-6DEF7A9F14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324225"/>
                    <a:ext cx="765175" cy="733425"/>
                  </a:xfrm>
                  <a:custGeom>
                    <a:avLst/>
                    <a:gdLst>
                      <a:gd name="T0" fmla="*/ 0 w 8032"/>
                      <a:gd name="T1" fmla="*/ 3844 h 7689"/>
                      <a:gd name="T2" fmla="*/ 6659 w 8032"/>
                      <a:gd name="T3" fmla="*/ 7689 h 7689"/>
                      <a:gd name="T4" fmla="*/ 6659 w 8032"/>
                      <a:gd name="T5" fmla="*/ 0 h 7689"/>
                      <a:gd name="T6" fmla="*/ 0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0" y="3844"/>
                        </a:moveTo>
                        <a:lnTo>
                          <a:pt x="6659" y="7689"/>
                        </a:lnTo>
                        <a:cubicBezTo>
                          <a:pt x="8032" y="5310"/>
                          <a:pt x="8032" y="2379"/>
                          <a:pt x="6659" y="0"/>
                        </a:cubicBezTo>
                        <a:lnTo>
                          <a:pt x="0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Freeform 248">
                    <a:extLst>
                      <a:ext uri="{FF2B5EF4-FFF2-40B4-BE49-F238E27FC236}">
                        <a16:creationId xmlns:a16="http://schemas.microsoft.com/office/drawing/2014/main" id="{61A681BA-A1A9-4B97-8505-482E088B04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690938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0 h 7689"/>
                      <a:gd name="T2" fmla="*/ 0 w 6659"/>
                      <a:gd name="T3" fmla="*/ 7689 h 7689"/>
                      <a:gd name="T4" fmla="*/ 6659 w 6659"/>
                      <a:gd name="T5" fmla="*/ 3845 h 7689"/>
                      <a:gd name="T6" fmla="*/ 0 w 6659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9">
                        <a:moveTo>
                          <a:pt x="0" y="0"/>
                        </a:moveTo>
                        <a:lnTo>
                          <a:pt x="0" y="7689"/>
                        </a:lnTo>
                        <a:cubicBezTo>
                          <a:pt x="2747" y="7689"/>
                          <a:pt x="5285" y="6223"/>
                          <a:pt x="6659" y="3845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Freeform 250">
                    <a:extLst>
                      <a:ext uri="{FF2B5EF4-FFF2-40B4-BE49-F238E27FC236}">
                        <a16:creationId xmlns:a16="http://schemas.microsoft.com/office/drawing/2014/main" id="{DA1CBD77-9022-4BCB-8298-B07C30461C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3690938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0 h 7689"/>
                      <a:gd name="T2" fmla="*/ 0 w 6658"/>
                      <a:gd name="T3" fmla="*/ 3845 h 7689"/>
                      <a:gd name="T4" fmla="*/ 6658 w 6658"/>
                      <a:gd name="T5" fmla="*/ 7689 h 7689"/>
                      <a:gd name="T6" fmla="*/ 6658 w 6658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9">
                        <a:moveTo>
                          <a:pt x="6658" y="0"/>
                        </a:moveTo>
                        <a:lnTo>
                          <a:pt x="0" y="3845"/>
                        </a:lnTo>
                        <a:cubicBezTo>
                          <a:pt x="1373" y="6223"/>
                          <a:pt x="3911" y="7689"/>
                          <a:pt x="6658" y="7689"/>
                        </a:cubicBezTo>
                        <a:lnTo>
                          <a:pt x="665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Freeform 252">
                    <a:extLst>
                      <a:ext uri="{FF2B5EF4-FFF2-40B4-BE49-F238E27FC236}">
                        <a16:creationId xmlns:a16="http://schemas.microsoft.com/office/drawing/2014/main" id="{34E23A2F-303A-4619-98A6-DA810C635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6825" y="3324225"/>
                    <a:ext cx="763588" cy="733425"/>
                  </a:xfrm>
                  <a:custGeom>
                    <a:avLst/>
                    <a:gdLst>
                      <a:gd name="T0" fmla="*/ 8032 w 8032"/>
                      <a:gd name="T1" fmla="*/ 3844 h 7689"/>
                      <a:gd name="T2" fmla="*/ 1374 w 8032"/>
                      <a:gd name="T3" fmla="*/ 0 h 7689"/>
                      <a:gd name="T4" fmla="*/ 1374 w 8032"/>
                      <a:gd name="T5" fmla="*/ 7689 h 7689"/>
                      <a:gd name="T6" fmla="*/ 8032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8032" y="3844"/>
                        </a:moveTo>
                        <a:lnTo>
                          <a:pt x="1374" y="0"/>
                        </a:lnTo>
                        <a:cubicBezTo>
                          <a:pt x="0" y="2379"/>
                          <a:pt x="0" y="5310"/>
                          <a:pt x="1374" y="7689"/>
                        </a:cubicBezTo>
                        <a:lnTo>
                          <a:pt x="8032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 254">
                    <a:extLst>
                      <a:ext uri="{FF2B5EF4-FFF2-40B4-BE49-F238E27FC236}">
                        <a16:creationId xmlns:a16="http://schemas.microsoft.com/office/drawing/2014/main" id="{3BB9C620-A2EC-49B1-84CA-6E539D1EE9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2959100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7688 h 7688"/>
                      <a:gd name="T2" fmla="*/ 6658 w 6658"/>
                      <a:gd name="T3" fmla="*/ 0 h 7688"/>
                      <a:gd name="T4" fmla="*/ 0 w 6658"/>
                      <a:gd name="T5" fmla="*/ 3844 h 7688"/>
                      <a:gd name="T6" fmla="*/ 6658 w 6658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8">
                        <a:moveTo>
                          <a:pt x="6658" y="7688"/>
                        </a:moveTo>
                        <a:lnTo>
                          <a:pt x="6658" y="0"/>
                        </a:lnTo>
                        <a:cubicBezTo>
                          <a:pt x="3911" y="0"/>
                          <a:pt x="1373" y="1465"/>
                          <a:pt x="0" y="3844"/>
                        </a:cubicBezTo>
                        <a:lnTo>
                          <a:pt x="6658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B6E5BDA-F205-417D-B3C3-EFA0C645FBBD}"/>
                    </a:ext>
                  </a:extLst>
                </p:cNvPr>
                <p:cNvSpPr/>
                <p:nvPr/>
              </p:nvSpPr>
              <p:spPr bwMode="ltGray">
                <a:xfrm>
                  <a:off x="8938862" y="3150938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40476" rtl="0">
                    <a:defRPr/>
                  </a:pPr>
                  <a:endParaRPr lang="en-GB" sz="1846" dirty="0" err="1">
                    <a:solidFill>
                      <a:srgbClr val="FFFFFF"/>
                    </a:solidFill>
                    <a:latin typeface="Georgia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984452-9061-4D56-A6B3-CE3F3DE144CD}"/>
                  </a:ext>
                </a:extLst>
              </p:cNvPr>
              <p:cNvSpPr/>
              <p:nvPr/>
            </p:nvSpPr>
            <p:spPr bwMode="ltGray">
              <a:xfrm>
                <a:off x="9433042" y="4242905"/>
                <a:ext cx="90000" cy="2520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40476" rtl="0">
                  <a:defRPr/>
                </a:pPr>
                <a:endParaRPr lang="en-GB" sz="1846" dirty="0" err="1">
                  <a:solidFill>
                    <a:srgbClr val="FFFFFF"/>
                  </a:solidFill>
                  <a:latin typeface="Georgia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0567399-29ED-440C-AF3A-9567E1128C4A}"/>
                  </a:ext>
                </a:extLst>
              </p:cNvPr>
              <p:cNvCxnSpPr/>
              <p:nvPr/>
            </p:nvCxnSpPr>
            <p:spPr>
              <a:xfrm>
                <a:off x="9478042" y="4212679"/>
                <a:ext cx="0" cy="648072"/>
              </a:xfrm>
              <a:prstGeom prst="straightConnector1">
                <a:avLst/>
              </a:prstGeom>
              <a:noFill/>
              <a:ln w="53975" cap="rnd" cmpd="sng" algn="ctr">
                <a:solidFill>
                  <a:schemeClr val="accent1"/>
                </a:solidFill>
                <a:prstDash val="solid"/>
                <a:tailEnd type="arrow" w="lg" len="med"/>
              </a:ln>
              <a:effectLst/>
            </p:spPr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956A0-108B-4A87-B64F-71661E13DEDD}"/>
                </a:ext>
              </a:extLst>
            </p:cNvPr>
            <p:cNvGrpSpPr/>
            <p:nvPr/>
          </p:nvGrpSpPr>
          <p:grpSpPr>
            <a:xfrm>
              <a:off x="6193601" y="2276872"/>
              <a:ext cx="1528763" cy="1871024"/>
              <a:chOff x="8714481" y="2989727"/>
              <a:chExt cx="1528763" cy="187102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BE819DB-F158-4C2A-8D0F-8107993A11CB}"/>
                  </a:ext>
                </a:extLst>
              </p:cNvPr>
              <p:cNvGrpSpPr/>
              <p:nvPr/>
            </p:nvGrpSpPr>
            <p:grpSpPr>
              <a:xfrm>
                <a:off x="8714481" y="2989727"/>
                <a:ext cx="1528763" cy="1463676"/>
                <a:chOff x="8714481" y="2959100"/>
                <a:chExt cx="1528763" cy="146367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0230699-4530-49AF-A62E-BED242989E5B}"/>
                    </a:ext>
                  </a:extLst>
                </p:cNvPr>
                <p:cNvGrpSpPr/>
                <p:nvPr/>
              </p:nvGrpSpPr>
              <p:grpSpPr>
                <a:xfrm>
                  <a:off x="8714481" y="2959100"/>
                  <a:ext cx="1528763" cy="1463676"/>
                  <a:chOff x="8886825" y="2959100"/>
                  <a:chExt cx="1528763" cy="1463676"/>
                </a:xfrm>
              </p:grpSpPr>
              <p:sp>
                <p:nvSpPr>
                  <p:cNvPr id="31" name="Freeform 244">
                    <a:extLst>
                      <a:ext uri="{FF2B5EF4-FFF2-40B4-BE49-F238E27FC236}">
                        <a16:creationId xmlns:a16="http://schemas.microsoft.com/office/drawing/2014/main" id="{2484597C-E667-4054-8F4F-7F2554DE65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2959100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7688 h 7688"/>
                      <a:gd name="T2" fmla="*/ 6659 w 6659"/>
                      <a:gd name="T3" fmla="*/ 3844 h 7688"/>
                      <a:gd name="T4" fmla="*/ 0 w 6659"/>
                      <a:gd name="T5" fmla="*/ 0 h 7688"/>
                      <a:gd name="T6" fmla="*/ 0 w 6659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8">
                        <a:moveTo>
                          <a:pt x="0" y="7688"/>
                        </a:moveTo>
                        <a:lnTo>
                          <a:pt x="6659" y="3844"/>
                        </a:lnTo>
                        <a:cubicBezTo>
                          <a:pt x="5285" y="1465"/>
                          <a:pt x="2747" y="0"/>
                          <a:pt x="0" y="0"/>
                        </a:cubicBezTo>
                        <a:lnTo>
                          <a:pt x="0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 246">
                    <a:extLst>
                      <a:ext uri="{FF2B5EF4-FFF2-40B4-BE49-F238E27FC236}">
                        <a16:creationId xmlns:a16="http://schemas.microsoft.com/office/drawing/2014/main" id="{448DEA80-530D-4C78-B931-4007FD1400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324225"/>
                    <a:ext cx="765175" cy="733425"/>
                  </a:xfrm>
                  <a:custGeom>
                    <a:avLst/>
                    <a:gdLst>
                      <a:gd name="T0" fmla="*/ 0 w 8032"/>
                      <a:gd name="T1" fmla="*/ 3844 h 7689"/>
                      <a:gd name="T2" fmla="*/ 6659 w 8032"/>
                      <a:gd name="T3" fmla="*/ 7689 h 7689"/>
                      <a:gd name="T4" fmla="*/ 6659 w 8032"/>
                      <a:gd name="T5" fmla="*/ 0 h 7689"/>
                      <a:gd name="T6" fmla="*/ 0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0" y="3844"/>
                        </a:moveTo>
                        <a:lnTo>
                          <a:pt x="6659" y="7689"/>
                        </a:lnTo>
                        <a:cubicBezTo>
                          <a:pt x="8032" y="5310"/>
                          <a:pt x="8032" y="2379"/>
                          <a:pt x="6659" y="0"/>
                        </a:cubicBezTo>
                        <a:lnTo>
                          <a:pt x="0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reeform 248">
                    <a:extLst>
                      <a:ext uri="{FF2B5EF4-FFF2-40B4-BE49-F238E27FC236}">
                        <a16:creationId xmlns:a16="http://schemas.microsoft.com/office/drawing/2014/main" id="{32F83D5B-5E3A-46AD-91EB-2A6EB1DDFB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690938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0 h 7689"/>
                      <a:gd name="T2" fmla="*/ 0 w 6659"/>
                      <a:gd name="T3" fmla="*/ 7689 h 7689"/>
                      <a:gd name="T4" fmla="*/ 6659 w 6659"/>
                      <a:gd name="T5" fmla="*/ 3845 h 7689"/>
                      <a:gd name="T6" fmla="*/ 0 w 6659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9">
                        <a:moveTo>
                          <a:pt x="0" y="0"/>
                        </a:moveTo>
                        <a:lnTo>
                          <a:pt x="0" y="7689"/>
                        </a:lnTo>
                        <a:cubicBezTo>
                          <a:pt x="2747" y="7689"/>
                          <a:pt x="5285" y="6223"/>
                          <a:pt x="6659" y="3845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Freeform 250">
                    <a:extLst>
                      <a:ext uri="{FF2B5EF4-FFF2-40B4-BE49-F238E27FC236}">
                        <a16:creationId xmlns:a16="http://schemas.microsoft.com/office/drawing/2014/main" id="{2E6BC3FB-AA30-45D3-82C9-ECD392ADFA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3690938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0 h 7689"/>
                      <a:gd name="T2" fmla="*/ 0 w 6658"/>
                      <a:gd name="T3" fmla="*/ 3845 h 7689"/>
                      <a:gd name="T4" fmla="*/ 6658 w 6658"/>
                      <a:gd name="T5" fmla="*/ 7689 h 7689"/>
                      <a:gd name="T6" fmla="*/ 6658 w 6658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9">
                        <a:moveTo>
                          <a:pt x="6658" y="0"/>
                        </a:moveTo>
                        <a:lnTo>
                          <a:pt x="0" y="3845"/>
                        </a:lnTo>
                        <a:cubicBezTo>
                          <a:pt x="1373" y="6223"/>
                          <a:pt x="3911" y="7689"/>
                          <a:pt x="6658" y="7689"/>
                        </a:cubicBezTo>
                        <a:lnTo>
                          <a:pt x="6658" y="0"/>
                        </a:lnTo>
                        <a:close/>
                      </a:path>
                    </a:pathLst>
                  </a:custGeom>
                  <a:solidFill>
                    <a:srgbClr val="FFEB00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Freeform 252">
                    <a:extLst>
                      <a:ext uri="{FF2B5EF4-FFF2-40B4-BE49-F238E27FC236}">
                        <a16:creationId xmlns:a16="http://schemas.microsoft.com/office/drawing/2014/main" id="{61351726-433F-4233-81FC-591E915833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6825" y="3324225"/>
                    <a:ext cx="763588" cy="733425"/>
                  </a:xfrm>
                  <a:custGeom>
                    <a:avLst/>
                    <a:gdLst>
                      <a:gd name="T0" fmla="*/ 8032 w 8032"/>
                      <a:gd name="T1" fmla="*/ 3844 h 7689"/>
                      <a:gd name="T2" fmla="*/ 1374 w 8032"/>
                      <a:gd name="T3" fmla="*/ 0 h 7689"/>
                      <a:gd name="T4" fmla="*/ 1374 w 8032"/>
                      <a:gd name="T5" fmla="*/ 7689 h 7689"/>
                      <a:gd name="T6" fmla="*/ 8032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8032" y="3844"/>
                        </a:moveTo>
                        <a:lnTo>
                          <a:pt x="1374" y="0"/>
                        </a:lnTo>
                        <a:cubicBezTo>
                          <a:pt x="0" y="2379"/>
                          <a:pt x="0" y="5310"/>
                          <a:pt x="1374" y="7689"/>
                        </a:cubicBezTo>
                        <a:lnTo>
                          <a:pt x="8032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 254">
                    <a:extLst>
                      <a:ext uri="{FF2B5EF4-FFF2-40B4-BE49-F238E27FC236}">
                        <a16:creationId xmlns:a16="http://schemas.microsoft.com/office/drawing/2014/main" id="{64035773-C30D-430A-ADE8-2CB901557A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2959100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7688 h 7688"/>
                      <a:gd name="T2" fmla="*/ 6658 w 6658"/>
                      <a:gd name="T3" fmla="*/ 0 h 7688"/>
                      <a:gd name="T4" fmla="*/ 0 w 6658"/>
                      <a:gd name="T5" fmla="*/ 3844 h 7688"/>
                      <a:gd name="T6" fmla="*/ 6658 w 6658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8">
                        <a:moveTo>
                          <a:pt x="6658" y="7688"/>
                        </a:moveTo>
                        <a:lnTo>
                          <a:pt x="6658" y="0"/>
                        </a:lnTo>
                        <a:cubicBezTo>
                          <a:pt x="3911" y="0"/>
                          <a:pt x="1373" y="1465"/>
                          <a:pt x="0" y="3844"/>
                        </a:cubicBezTo>
                        <a:lnTo>
                          <a:pt x="6658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84406" tIns="42203" rIns="84406" bIns="4220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940476" rtl="0">
                      <a:defRPr/>
                    </a:pPr>
                    <a:endParaRPr lang="en-GB" sz="1846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AE374CB-2A16-49E2-A078-98C7825F1BDE}"/>
                    </a:ext>
                  </a:extLst>
                </p:cNvPr>
                <p:cNvSpPr/>
                <p:nvPr/>
              </p:nvSpPr>
              <p:spPr bwMode="ltGray">
                <a:xfrm>
                  <a:off x="8938862" y="3150938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40476" rtl="0">
                    <a:defRPr/>
                  </a:pPr>
                  <a:endParaRPr lang="en-GB" sz="1846" dirty="0" err="1">
                    <a:solidFill>
                      <a:srgbClr val="FFFFFF"/>
                    </a:solidFill>
                    <a:latin typeface="Georgia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4A9E5F2-ABCB-41BD-864F-AD991FCBE0C1}"/>
                  </a:ext>
                </a:extLst>
              </p:cNvPr>
              <p:cNvSpPr/>
              <p:nvPr/>
            </p:nvSpPr>
            <p:spPr bwMode="ltGray">
              <a:xfrm>
                <a:off x="9433042" y="4242905"/>
                <a:ext cx="90000" cy="2520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40476" rtl="0">
                  <a:defRPr/>
                </a:pPr>
                <a:endParaRPr lang="en-GB" sz="1846" dirty="0" err="1">
                  <a:solidFill>
                    <a:srgbClr val="FFFFFF"/>
                  </a:solidFill>
                  <a:latin typeface="Georgia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800AA1-158B-48AF-A59E-6780D70DB449}"/>
                  </a:ext>
                </a:extLst>
              </p:cNvPr>
              <p:cNvCxnSpPr/>
              <p:nvPr/>
            </p:nvCxnSpPr>
            <p:spPr>
              <a:xfrm>
                <a:off x="9478042" y="4212679"/>
                <a:ext cx="0" cy="648072"/>
              </a:xfrm>
              <a:prstGeom prst="straightConnector1">
                <a:avLst/>
              </a:prstGeom>
              <a:noFill/>
              <a:ln w="53975" cap="rnd" cmpd="sng" algn="ctr">
                <a:solidFill>
                  <a:schemeClr val="accent1"/>
                </a:solidFill>
                <a:prstDash val="solid"/>
                <a:tailEnd type="arrow" w="lg" len="med"/>
              </a:ln>
              <a:effectLst/>
            </p:spPr>
          </p:cxnSp>
        </p:grp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63D0BCAE-9422-416B-A466-D1BDAFDBD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4500" y="2807004"/>
              <a:ext cx="590439" cy="466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l" defTabSz="844083" rtl="0">
                <a:defRPr/>
              </a:pPr>
              <a:r>
                <a:rPr lang="en-GB" sz="2800" i="1" dirty="0">
                  <a:solidFill>
                    <a:srgbClr val="373636"/>
                  </a:solidFill>
                  <a:latin typeface="FlandersArtSans"/>
                  <a:ea typeface="+mn-ea"/>
                  <a:cs typeface="+mn-cs"/>
                </a:rPr>
                <a:t>&gt;40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B778C988-2174-4703-87FB-563B4CDCC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7032" y="2759400"/>
              <a:ext cx="788410" cy="466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l" defTabSz="844083" rtl="0">
                <a:defRPr/>
              </a:pPr>
              <a:r>
                <a:rPr lang="en-GB" sz="2800" i="1" dirty="0">
                  <a:solidFill>
                    <a:srgbClr val="373636"/>
                  </a:solidFill>
                  <a:latin typeface="FlandersArtSans"/>
                  <a:ea typeface="+mn-ea"/>
                  <a:cs typeface="+mn-cs"/>
                </a:rPr>
                <a:t>&gt;400</a:t>
              </a: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5F9CDD3A-4225-4BC9-9EAD-CBAA348B2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1575" y="2770571"/>
              <a:ext cx="986382" cy="466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l" defTabSz="844083" rtl="0">
                <a:defRPr/>
              </a:pPr>
              <a:r>
                <a:rPr lang="en-GB" sz="2800" i="1" dirty="0">
                  <a:solidFill>
                    <a:srgbClr val="373636"/>
                  </a:solidFill>
                  <a:latin typeface="FlandersArtSans"/>
                  <a:ea typeface="+mn-ea"/>
                  <a:cs typeface="+mn-cs"/>
                </a:rPr>
                <a:t>4000+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7B155D1-907D-41E4-A7A8-36D46B8C5E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96770" y="4240493"/>
              <a:ext cx="1782055" cy="504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>
              <a:lvl1pPr marL="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F549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Font typeface="Courier New"/>
                <a:buChar char="o"/>
                <a:tabLst>
                  <a:tab pos="7623175" algn="l"/>
                </a:tabLst>
                <a:defRPr sz="1600">
                  <a:solidFill>
                    <a:srgbClr val="0F5494"/>
                  </a:solidFill>
                  <a:latin typeface="+mn-lt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Tx/>
                <a:buChar char="-"/>
                <a:defRPr sz="1400">
                  <a:solidFill>
                    <a:srgbClr val="0F5494"/>
                  </a:solidFill>
                  <a:latin typeface="+mn-lt"/>
                </a:defRPr>
              </a:lvl3pPr>
              <a:lvl4pPr marL="13716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200">
                  <a:solidFill>
                    <a:srgbClr val="1D4D8D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indent="0" algn="ctr" defTabSz="843930">
                <a:buNone/>
              </a:pPr>
              <a:r>
                <a:rPr lang="en-US" sz="1846" dirty="0">
                  <a:solidFill>
                    <a:srgbClr val="373636"/>
                  </a:solidFill>
                  <a:latin typeface="FlandersArtSans"/>
                </a:rPr>
                <a:t>Domain models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A6A8E4BE-A9EE-4A24-BB54-0DA6A37A60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2437" y="4234306"/>
              <a:ext cx="1782055" cy="504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>
              <a:lvl1pPr marL="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F549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Font typeface="Courier New"/>
                <a:buChar char="o"/>
                <a:tabLst>
                  <a:tab pos="7623175" algn="l"/>
                </a:tabLst>
                <a:defRPr sz="1600">
                  <a:solidFill>
                    <a:srgbClr val="0F5494"/>
                  </a:solidFill>
                  <a:latin typeface="+mn-lt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Tx/>
                <a:buChar char="-"/>
                <a:defRPr sz="1400">
                  <a:solidFill>
                    <a:srgbClr val="0F5494"/>
                  </a:solidFill>
                  <a:latin typeface="+mn-lt"/>
                </a:defRPr>
              </a:lvl3pPr>
              <a:lvl4pPr marL="13716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200">
                  <a:solidFill>
                    <a:srgbClr val="1D4D8D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indent="0" algn="ctr" defTabSz="843930">
                <a:buNone/>
              </a:pPr>
              <a:r>
                <a:rPr lang="en-US" sz="1846" dirty="0">
                  <a:solidFill>
                    <a:srgbClr val="373636"/>
                  </a:solidFill>
                  <a:latin typeface="FlandersArtSans"/>
                </a:rPr>
                <a:t>Contributors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EAA0D683-5737-40CE-B0AB-43A431FB57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118389" y="4241492"/>
              <a:ext cx="1782055" cy="504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>
              <a:lvl1pPr marL="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F549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Font typeface="Courier New"/>
                <a:buChar char="o"/>
                <a:tabLst>
                  <a:tab pos="7623175" algn="l"/>
                </a:tabLst>
                <a:defRPr sz="1600">
                  <a:solidFill>
                    <a:srgbClr val="0F5494"/>
                  </a:solidFill>
                  <a:latin typeface="+mn-lt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Tx/>
                <a:buChar char="-"/>
                <a:defRPr sz="1400">
                  <a:solidFill>
                    <a:srgbClr val="0F5494"/>
                  </a:solidFill>
                  <a:latin typeface="+mn-lt"/>
                </a:defRPr>
              </a:lvl3pPr>
              <a:lvl4pPr marL="13716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200">
                  <a:solidFill>
                    <a:srgbClr val="1D4D8D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indent="0" algn="ctr" defTabSz="843930">
                <a:buNone/>
              </a:pPr>
              <a:r>
                <a:rPr lang="en-US" sz="1846" dirty="0">
                  <a:solidFill>
                    <a:srgbClr val="373636"/>
                  </a:solidFill>
                  <a:latin typeface="FlandersArtSans"/>
                </a:rPr>
                <a:t>Definitions</a:t>
              </a:r>
            </a:p>
          </p:txBody>
        </p:sp>
      </p:grpSp>
      <p:sp>
        <p:nvSpPr>
          <p:cNvPr id="90" name="Title 3">
            <a:extLst>
              <a:ext uri="{FF2B5EF4-FFF2-40B4-BE49-F238E27FC236}">
                <a16:creationId xmlns:a16="http://schemas.microsoft.com/office/drawing/2014/main" id="{E5A9C348-7791-4C4F-8DCD-68483892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600808"/>
            <a:ext cx="7886700" cy="908633"/>
          </a:xfrm>
        </p:spPr>
        <p:txBody>
          <a:bodyPr/>
          <a:lstStyle/>
          <a:p>
            <a:r>
              <a:rPr lang="nl-BE" b="1" dirty="0" err="1">
                <a:latin typeface="Calibri"/>
                <a:ea typeface="Calibri"/>
                <a:cs typeface="Calibri"/>
                <a:sym typeface="Calibri"/>
              </a:rPr>
              <a:t>Governance</a:t>
            </a:r>
            <a:r>
              <a:rPr lang="nl-BE" b="1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nl-BE" b="1" dirty="0">
                <a:latin typeface="Calibri"/>
                <a:ea typeface="Calibri"/>
                <a:cs typeface="Calibri"/>
                <a:sym typeface="Calibri"/>
              </a:rPr>
            </a:b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5156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55A00100-D336-4B6E-BEAC-EBBD237E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99" y="1899145"/>
            <a:ext cx="4754156" cy="3569483"/>
          </a:xfrm>
          <a:prstGeom prst="rect">
            <a:avLst/>
          </a:prstGeom>
          <a:solidFill>
            <a:srgbClr val="FFFFFF">
              <a:lumMod val="95000"/>
            </a:srgb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67626B87-CC1E-4420-B3DC-66C083CEE0A5}"/>
              </a:ext>
            </a:extLst>
          </p:cNvPr>
          <p:cNvSpPr txBox="1">
            <a:spLocks/>
          </p:cNvSpPr>
          <p:nvPr/>
        </p:nvSpPr>
        <p:spPr bwMode="auto">
          <a:xfrm>
            <a:off x="6391126" y="2485998"/>
            <a:ext cx="2782672" cy="389736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F5494"/>
                </a:solidFill>
                <a:latin typeface="+mj-lt"/>
                <a:ea typeface="+mj-ea"/>
                <a:cs typeface="+mj-cs"/>
              </a:defRPr>
            </a:lvl1pPr>
            <a:lvl2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F5494"/>
                </a:solidFill>
                <a:latin typeface="Verdana" pitchFamily="34" charset="0"/>
              </a:defRPr>
            </a:lvl2pPr>
            <a:lvl3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F5494"/>
                </a:solidFill>
                <a:latin typeface="Verdana" pitchFamily="34" charset="0"/>
              </a:defRPr>
            </a:lvl3pPr>
            <a:lvl4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F5494"/>
                </a:solidFill>
                <a:latin typeface="Verdana" pitchFamily="34" charset="0"/>
              </a:defRPr>
            </a:lvl4pPr>
            <a:lvl5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F5494"/>
                </a:solidFill>
                <a:latin typeface="Verdana" pitchFamily="34" charset="0"/>
              </a:defRPr>
            </a:lvl5pPr>
            <a:lvl6pPr marL="8159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6pPr>
            <a:lvl7pPr marL="12731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7pPr>
            <a:lvl8pPr marL="17303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8pPr>
            <a:lvl9pPr marL="21875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9pPr>
          </a:lstStyle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Person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 err="1">
                <a:solidFill>
                  <a:srgbClr val="373636"/>
                </a:solidFill>
                <a:latin typeface="FlandersArtSans"/>
              </a:rPr>
              <a:t>Organisation</a:t>
            </a:r>
            <a:endParaRPr lang="en-US" sz="1400" b="0" kern="1200" dirty="0">
              <a:solidFill>
                <a:srgbClr val="373636"/>
              </a:solidFill>
              <a:latin typeface="FlandersArtSans"/>
            </a:endParaRP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Address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Building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Road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Public Service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Transactional Services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Civic issue tracking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Notification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Consent (GDPR)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Contact preferences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Government Grants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Public Domain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Local Decisions</a:t>
            </a:r>
          </a:p>
          <a:p>
            <a:pPr marL="342900" indent="-342900" fontAlgn="auto">
              <a:spcBef>
                <a:spcPts val="700"/>
              </a:spcBef>
              <a:spcAft>
                <a:spcPts val="0"/>
              </a:spcAft>
              <a:buSzPct val="100000"/>
              <a:buFont typeface="FlandersArtSans-Regular" panose="00000500000000000000" pitchFamily="2" charset="0"/>
              <a:buChar char="&gt;"/>
            </a:pPr>
            <a:r>
              <a:rPr lang="en-US" sz="1400" b="0" kern="1200" dirty="0">
                <a:solidFill>
                  <a:srgbClr val="373636"/>
                </a:solidFill>
                <a:latin typeface="FlandersArtSans"/>
              </a:rPr>
              <a:t>Political Mandate</a:t>
            </a:r>
          </a:p>
          <a:p>
            <a:pPr marL="0" indent="0" fontAlgn="auto">
              <a:spcBef>
                <a:spcPts val="700"/>
              </a:spcBef>
              <a:spcAft>
                <a:spcPts val="0"/>
              </a:spcAft>
              <a:buSzPct val="100000"/>
            </a:pPr>
            <a:endParaRPr lang="en-US" sz="1400" b="0" kern="1200" dirty="0">
              <a:solidFill>
                <a:srgbClr val="373636"/>
              </a:solidFill>
              <a:latin typeface="FlandersArtSans"/>
            </a:endParaRPr>
          </a:p>
          <a:p>
            <a:pPr defTabSz="685800"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373636"/>
              </a:solidFill>
              <a:latin typeface="FlandersArtSans"/>
            </a:endParaRPr>
          </a:p>
          <a:p>
            <a:pPr defTabSz="685800"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373636"/>
              </a:solidFill>
              <a:latin typeface="FlandersArtSans"/>
            </a:endParaRPr>
          </a:p>
        </p:txBody>
      </p:sp>
      <p:sp>
        <p:nvSpPr>
          <p:cNvPr id="10" name="Shape 109">
            <a:extLst>
              <a:ext uri="{FF2B5EF4-FFF2-40B4-BE49-F238E27FC236}">
                <a16:creationId xmlns:a16="http://schemas.microsoft.com/office/drawing/2014/main" id="{7EF7C8DA-3D1E-4C5E-BD98-4A8031D89FCF}"/>
              </a:ext>
            </a:extLst>
          </p:cNvPr>
          <p:cNvSpPr txBox="1"/>
          <p:nvPr/>
        </p:nvSpPr>
        <p:spPr>
          <a:xfrm>
            <a:off x="641159" y="474637"/>
            <a:ext cx="9187425" cy="10482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nl-BE" sz="6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data.vlaanderen.be</a:t>
            </a:r>
            <a:r>
              <a:rPr lang="nl-BE" sz="13800" dirty="0">
                <a:solidFill>
                  <a:srgbClr val="FFEB00"/>
                </a:solidFill>
              </a:rPr>
              <a:t>.</a:t>
            </a:r>
            <a:endParaRPr lang="nl-BE" sz="6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8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9">
            <a:extLst>
              <a:ext uri="{FF2B5EF4-FFF2-40B4-BE49-F238E27FC236}">
                <a16:creationId xmlns:a16="http://schemas.microsoft.com/office/drawing/2014/main" id="{7EF7C8DA-3D1E-4C5E-BD98-4A8031D89FCF}"/>
              </a:ext>
            </a:extLst>
          </p:cNvPr>
          <p:cNvSpPr txBox="1"/>
          <p:nvPr/>
        </p:nvSpPr>
        <p:spPr>
          <a:xfrm>
            <a:off x="641159" y="474637"/>
            <a:ext cx="9187425" cy="10482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nl-BE" sz="6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data.vlaanderen.be</a:t>
            </a:r>
            <a:r>
              <a:rPr lang="nl-BE" sz="13800" dirty="0">
                <a:solidFill>
                  <a:srgbClr val="FFEB00"/>
                </a:solidFill>
              </a:rPr>
              <a:t>.</a:t>
            </a:r>
            <a:endParaRPr lang="nl-BE" sz="6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9D85C-B695-4D33-9574-C97AD4C2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51" y="1772816"/>
            <a:ext cx="6361898" cy="407942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57C63A7B-1847-47E7-AD5E-7BC50777DF7E}"/>
              </a:ext>
            </a:extLst>
          </p:cNvPr>
          <p:cNvSpPr txBox="1">
            <a:spLocks/>
          </p:cNvSpPr>
          <p:nvPr/>
        </p:nvSpPr>
        <p:spPr bwMode="white">
          <a:xfrm>
            <a:off x="1363603" y="5852236"/>
            <a:ext cx="7057692" cy="7575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1300368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0000" u="sng" kern="1200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i="1" u="none" cap="none" dirty="0">
                <a:solidFill>
                  <a:schemeClr val="tx1"/>
                </a:solidFill>
                <a:latin typeface="Arial" panose="020B0604020202020204" pitchFamily="34" charset="0"/>
              </a:rPr>
              <a:t>https://data.vlaanderen.be/ns/persoon</a:t>
            </a:r>
            <a:endParaRPr lang="nl-NL" sz="3200" i="1" u="none" cap="none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46AC9327-18ED-4733-828A-5AB75A448DB8}"/>
              </a:ext>
            </a:extLst>
          </p:cNvPr>
          <p:cNvSpPr/>
          <p:nvPr/>
        </p:nvSpPr>
        <p:spPr>
          <a:xfrm>
            <a:off x="0" y="-20338"/>
            <a:ext cx="9144000" cy="6878338"/>
          </a:xfrm>
          <a:prstGeom prst="rect">
            <a:avLst/>
          </a:prstGeom>
          <a:blipFill>
            <a:blip r:embed="rId2" cstate="print"/>
            <a:stretch>
              <a:fillRect l="-10030" t="229" r="1" b="-25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8043D0-F111-4B63-A47A-EF2A0F290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67363" y="2479045"/>
            <a:ext cx="3907823" cy="591132"/>
          </a:xfrm>
        </p:spPr>
        <p:txBody>
          <a:bodyPr/>
          <a:lstStyle/>
          <a:p>
            <a:r>
              <a:rPr lang="nl-BE" sz="3600" dirty="0">
                <a:solidFill>
                  <a:schemeClr val="bg1"/>
                </a:solidFill>
              </a:rPr>
              <a:t>Samenwerken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nl-BE" sz="3600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80E908-B7FB-49D9-A3CE-600AD9968E79}"/>
              </a:ext>
            </a:extLst>
          </p:cNvPr>
          <p:cNvSpPr txBox="1">
            <a:spLocks/>
          </p:cNvSpPr>
          <p:nvPr/>
        </p:nvSpPr>
        <p:spPr>
          <a:xfrm>
            <a:off x="7524328" y="6309320"/>
            <a:ext cx="1466326" cy="37772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BE" sz="28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Photo by @</a:t>
            </a:r>
            <a:r>
              <a:rPr lang="en-US" sz="1400" dirty="0" err="1">
                <a:solidFill>
                  <a:schemeClr val="bg1"/>
                </a:solidFill>
              </a:rPr>
              <a:t>rafke</a:t>
            </a:r>
            <a:endParaRPr lang="nl-B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03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4B094DE7-A57E-446D-A47E-CF535F2F7EB3}"/>
              </a:ext>
            </a:extLst>
          </p:cNvPr>
          <p:cNvSpPr txBox="1"/>
          <p:nvPr/>
        </p:nvSpPr>
        <p:spPr>
          <a:xfrm>
            <a:off x="257697" y="6057781"/>
            <a:ext cx="21066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>
                <a:solidFill>
                  <a:schemeClr val="bg1"/>
                </a:solidFill>
              </a:rPr>
              <a:t>OSLO business workshop</a:t>
            </a:r>
          </a:p>
          <a:p>
            <a:r>
              <a:rPr lang="nl-BE" sz="1400" dirty="0">
                <a:solidFill>
                  <a:schemeClr val="bg1"/>
                </a:solidFill>
              </a:rPr>
              <a:t>23 januari 2020</a:t>
            </a:r>
          </a:p>
          <a:p>
            <a:endParaRPr lang="nl-BE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6705428-AA70-487E-A351-25B48A1DDC43}"/>
              </a:ext>
            </a:extLst>
          </p:cNvPr>
          <p:cNvSpPr txBox="1"/>
          <p:nvPr/>
        </p:nvSpPr>
        <p:spPr>
          <a:xfrm>
            <a:off x="827584" y="3068960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/>
              <a:t>H</a:t>
            </a:r>
            <a:r>
              <a:rPr lang="nl-BE" sz="3200" smtClean="0"/>
              <a:t>et </a:t>
            </a:r>
            <a:r>
              <a:rPr lang="nl-BE" sz="3200" dirty="0"/>
              <a:t>cultureel-erfgoedobject</a:t>
            </a:r>
          </a:p>
        </p:txBody>
      </p:sp>
    </p:spTree>
    <p:extLst>
      <p:ext uri="{BB962C8B-B14F-4D97-AF65-F5344CB8AC3E}">
        <p14:creationId xmlns:p14="http://schemas.microsoft.com/office/powerpoint/2010/main" val="20000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/>
        </p:nvSpPr>
        <p:spPr>
          <a:xfrm>
            <a:off x="716529" y="235545"/>
            <a:ext cx="8064896" cy="1634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Ontwikkelen</a:t>
            </a:r>
            <a:r>
              <a:rPr lang="en-US" sz="4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van </a:t>
            </a:r>
            <a:r>
              <a:rPr lang="en-US" sz="4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datastandaarden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en-US" sz="4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858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 pitchFamily="34" charset="0"/>
              <a:buChar char="•"/>
            </a:pPr>
            <a:endParaRPr lang="en-US" sz="28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1C5B501-D1B1-4438-A40A-053671A7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37" y="1674456"/>
            <a:ext cx="5995468" cy="43200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344C72F-0F61-427B-9232-B6912B4E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957" y="1847012"/>
            <a:ext cx="2051511" cy="2906672"/>
          </a:xfrm>
          <a:prstGeom prst="rect">
            <a:avLst/>
          </a:prstGeom>
          <a:solidFill>
            <a:srgbClr val="FFFFFF">
              <a:lumMod val="95000"/>
            </a:srgb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AB5F82E-A92D-4A0D-947E-65A611486D8D}"/>
              </a:ext>
            </a:extLst>
          </p:cNvPr>
          <p:cNvSpPr txBox="1"/>
          <p:nvPr/>
        </p:nvSpPr>
        <p:spPr>
          <a:xfrm>
            <a:off x="6588224" y="5157192"/>
            <a:ext cx="241105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200" dirty="0">
                <a:solidFill>
                  <a:srgbClr val="000000"/>
                </a:solidFill>
                <a:hlinkClick r:id="rId5"/>
              </a:rPr>
              <a:t>https://data.vlaanderen.be/cms/Proces_en_methode_voor_de_erkenning_van_datastandaarden_v1.0.pdf</a:t>
            </a:r>
            <a:r>
              <a:rPr lang="nl-BE" sz="1200" dirty="0">
                <a:solidFill>
                  <a:srgbClr val="000000"/>
                </a:solidFill>
              </a:rPr>
              <a:t> </a:t>
            </a:r>
            <a:endParaRPr kumimoji="0" lang="nl-BE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05749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/>
        </p:nvSpPr>
        <p:spPr>
          <a:xfrm>
            <a:off x="804095" y="442714"/>
            <a:ext cx="8064896" cy="1634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Proces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en-US" sz="4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858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 pitchFamily="34" charset="0"/>
              <a:buChar char="•"/>
            </a:pPr>
            <a:endParaRPr lang="en-US" sz="28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lh4.googleusercontent.com/ZZ_rCpGdVBpWbFl3r9n83GBlLxO_GCF-Pj0NtMeOrBcUG8o720RSZHTg-k-XR3TBi2iCyOHLZ4cJJNerxITQ8u_UmnZYmsdItF4xYFz8-XhM5jB8OrcOl3q7nJkkm7FIFnX_F_rq">
            <a:extLst>
              <a:ext uri="{FF2B5EF4-FFF2-40B4-BE49-F238E27FC236}">
                <a16:creationId xmlns:a16="http://schemas.microsoft.com/office/drawing/2014/main" id="{B88CB8DD-612A-426C-AAC0-E22FC393B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9" y="2234820"/>
            <a:ext cx="4852079" cy="199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10">
            <a:extLst>
              <a:ext uri="{FF2B5EF4-FFF2-40B4-BE49-F238E27FC236}">
                <a16:creationId xmlns:a16="http://schemas.microsoft.com/office/drawing/2014/main" id="{88854E3A-6501-4347-99C0-C84A5F726BAE}"/>
              </a:ext>
            </a:extLst>
          </p:cNvPr>
          <p:cNvSpPr txBox="1"/>
          <p:nvPr/>
        </p:nvSpPr>
        <p:spPr>
          <a:xfrm>
            <a:off x="751365" y="4272667"/>
            <a:ext cx="8064896" cy="1634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process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to develop and maintain </a:t>
            </a:r>
            <a:b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OSLO data standards, </a:t>
            </a:r>
            <a:b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based on 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ISA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W3C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Open Stand</a:t>
            </a:r>
            <a:endParaRPr lang="en-US" sz="12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A6BC6-1785-4B69-B6E9-B32237968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1816" y="1772816"/>
            <a:ext cx="2907175" cy="42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57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/>
        </p:nvSpPr>
        <p:spPr>
          <a:xfrm>
            <a:off x="804095" y="442714"/>
            <a:ext cx="8064896" cy="1634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Proces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en-US" sz="4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858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 pitchFamily="34" charset="0"/>
              <a:buChar char="•"/>
            </a:pPr>
            <a:endParaRPr lang="en-US" sz="28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8BBAD1-CFB7-4828-8105-1693846A3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81079"/>
            <a:ext cx="8676456" cy="26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584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/>
        </p:nvSpPr>
        <p:spPr>
          <a:xfrm>
            <a:off x="714898" y="5370216"/>
            <a:ext cx="6737421" cy="1634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2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Standardised</a:t>
            </a:r>
            <a:r>
              <a:rPr lang="en-US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distribution flow</a:t>
            </a:r>
          </a:p>
          <a:p>
            <a:pPr marL="685800" marR="0" lvl="0" indent="-6858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 pitchFamily="34" charset="0"/>
              <a:buChar char="•"/>
            </a:pPr>
            <a:endParaRPr lang="en-US" sz="16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933172-BB29-4807-97D4-BAFDADB8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99" y="1894317"/>
            <a:ext cx="8321346" cy="3699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1A2D59-DD24-4445-AABB-1D359C29E0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06142"/>
            <a:ext cx="569944" cy="569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hape 710">
            <a:extLst>
              <a:ext uri="{FF2B5EF4-FFF2-40B4-BE49-F238E27FC236}">
                <a16:creationId xmlns:a16="http://schemas.microsoft.com/office/drawing/2014/main" id="{7F8628C6-B209-41FD-AB4B-579C720719B1}"/>
              </a:ext>
            </a:extLst>
          </p:cNvPr>
          <p:cNvSpPr txBox="1"/>
          <p:nvPr/>
        </p:nvSpPr>
        <p:spPr>
          <a:xfrm>
            <a:off x="6732240" y="5633310"/>
            <a:ext cx="2047555" cy="1108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endParaRPr lang="en-US" sz="140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endParaRPr lang="en-US" sz="140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ata.</a:t>
            </a: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US" sz="1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laanderen.be/ns</a:t>
            </a: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CORE vocabularies</a:t>
            </a: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Application profiles</a:t>
            </a:r>
            <a:endParaRPr lang="en-US" sz="140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JSON-LD</a:t>
            </a:r>
            <a:br>
              <a:rPr lang="en-US" sz="1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SHACL</a:t>
            </a: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131C6-682E-4386-810C-FE7591A4DCE4}"/>
              </a:ext>
            </a:extLst>
          </p:cNvPr>
          <p:cNvCxnSpPr/>
          <p:nvPr/>
        </p:nvCxnSpPr>
        <p:spPr>
          <a:xfrm>
            <a:off x="7763388" y="4581128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hape 710">
            <a:extLst>
              <a:ext uri="{FF2B5EF4-FFF2-40B4-BE49-F238E27FC236}">
                <a16:creationId xmlns:a16="http://schemas.microsoft.com/office/drawing/2014/main" id="{3DBA7A86-7B85-45D9-BDE5-0C1BECE75192}"/>
              </a:ext>
            </a:extLst>
          </p:cNvPr>
          <p:cNvSpPr txBox="1"/>
          <p:nvPr/>
        </p:nvSpPr>
        <p:spPr>
          <a:xfrm>
            <a:off x="677724" y="256871"/>
            <a:ext cx="8466276" cy="1634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Methode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en-US" sz="4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858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 pitchFamily="34" charset="0"/>
              <a:buChar char="•"/>
            </a:pPr>
            <a:endParaRPr lang="en-US" sz="28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710">
            <a:extLst>
              <a:ext uri="{FF2B5EF4-FFF2-40B4-BE49-F238E27FC236}">
                <a16:creationId xmlns:a16="http://schemas.microsoft.com/office/drawing/2014/main" id="{13734145-AB11-428B-BD3C-1A8F2282DFE2}"/>
              </a:ext>
            </a:extLst>
          </p:cNvPr>
          <p:cNvSpPr txBox="1"/>
          <p:nvPr/>
        </p:nvSpPr>
        <p:spPr>
          <a:xfrm>
            <a:off x="2267745" y="4891196"/>
            <a:ext cx="1728192" cy="626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Single Source </a:t>
            </a:r>
            <a:b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Truth</a:t>
            </a:r>
          </a:p>
        </p:txBody>
      </p:sp>
      <p:sp>
        <p:nvSpPr>
          <p:cNvPr id="12" name="Shape 710">
            <a:extLst>
              <a:ext uri="{FF2B5EF4-FFF2-40B4-BE49-F238E27FC236}">
                <a16:creationId xmlns:a16="http://schemas.microsoft.com/office/drawing/2014/main" id="{6D894249-8F1A-445C-85A8-2D13579D2096}"/>
              </a:ext>
            </a:extLst>
          </p:cNvPr>
          <p:cNvSpPr txBox="1"/>
          <p:nvPr/>
        </p:nvSpPr>
        <p:spPr>
          <a:xfrm>
            <a:off x="4684687" y="4891196"/>
            <a:ext cx="1728192" cy="626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Artifacts</a:t>
            </a:r>
          </a:p>
        </p:txBody>
      </p:sp>
      <p:sp>
        <p:nvSpPr>
          <p:cNvPr id="14" name="Shape 710">
            <a:extLst>
              <a:ext uri="{FF2B5EF4-FFF2-40B4-BE49-F238E27FC236}">
                <a16:creationId xmlns:a16="http://schemas.microsoft.com/office/drawing/2014/main" id="{BB9C44EF-2C38-4C01-A17F-3BF34EB03A7A}"/>
              </a:ext>
            </a:extLst>
          </p:cNvPr>
          <p:cNvSpPr txBox="1"/>
          <p:nvPr/>
        </p:nvSpPr>
        <p:spPr>
          <a:xfrm>
            <a:off x="4878996" y="3308862"/>
            <a:ext cx="1728192" cy="626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Automated publication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076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870142-36A6-4C8F-A139-3DC3DC02A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71" t="12351" r="-1" b="-1274"/>
          <a:stretch/>
        </p:blipFill>
        <p:spPr>
          <a:xfrm>
            <a:off x="-1" y="-7806"/>
            <a:ext cx="9144001" cy="703720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80E908-B7FB-49D9-A3CE-600AD9968E79}"/>
              </a:ext>
            </a:extLst>
          </p:cNvPr>
          <p:cNvSpPr txBox="1">
            <a:spLocks/>
          </p:cNvSpPr>
          <p:nvPr/>
        </p:nvSpPr>
        <p:spPr>
          <a:xfrm>
            <a:off x="6225187" y="6478046"/>
            <a:ext cx="2834898" cy="33533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BE" sz="28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Photo by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NeONBRAND</a:t>
            </a:r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 on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Unsplash</a:t>
            </a:r>
            <a:endParaRPr lang="nl-BE" sz="1400" dirty="0">
              <a:solidFill>
                <a:prstClr val="white"/>
              </a:solidFill>
              <a:latin typeface="FlandersArtSerif-Regular"/>
            </a:endParaRP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B421C83-407F-4867-B5FB-7FC1131F685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67686" y="7576916"/>
              <a:ext cx="2286000" cy="1714500"/>
            </p:xfrm>
            <a:graphic>
              <a:graphicData uri="http://schemas.microsoft.com/office/powerpoint/2016/slidezoom">
                <pslz:sldZm>
                  <pslz:sldZmObj sldId="374" cId="3418811728">
                    <pslz:zmPr id="{5E260764-0E7B-48B0-9862-4921176D2D5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" action="ppaction://noaction"/>
                <a:extLst>
                  <a:ext uri="{FF2B5EF4-FFF2-40B4-BE49-F238E27FC236}">
                    <a16:creationId xmlns:a16="http://schemas.microsoft.com/office/drawing/2014/main" id="{3B421C83-407F-4867-B5FB-7FC1131F68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86" y="757691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Titel 17">
            <a:extLst>
              <a:ext uri="{FF2B5EF4-FFF2-40B4-BE49-F238E27FC236}">
                <a16:creationId xmlns:a16="http://schemas.microsoft.com/office/drawing/2014/main" id="{AFA3C25D-BC5B-45D9-AAFC-18AAA84709A2}"/>
              </a:ext>
            </a:extLst>
          </p:cNvPr>
          <p:cNvSpPr txBox="1">
            <a:spLocks/>
          </p:cNvSpPr>
          <p:nvPr/>
        </p:nvSpPr>
        <p:spPr>
          <a:xfrm>
            <a:off x="899592" y="620688"/>
            <a:ext cx="8516588" cy="20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 anchorCtr="0">
            <a:normAutofit fontScale="85000" lnSpcReduction="2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5200" b="0" dirty="0">
                <a:solidFill>
                  <a:schemeClr val="bg1"/>
                </a:solidFill>
              </a:rPr>
              <a:t>Semantiek en syntax</a:t>
            </a:r>
            <a:r>
              <a:rPr lang="nl-BE" sz="12600" dirty="0">
                <a:solidFill>
                  <a:srgbClr val="FFEB00"/>
                </a:solidFill>
              </a:rPr>
              <a:t>.</a:t>
            </a:r>
            <a:r>
              <a:rPr lang="en-US" sz="2800" b="0" dirty="0">
                <a:solidFill>
                  <a:schemeClr val="tx1"/>
                </a:solidFill>
              </a:rPr>
              <a:t/>
            </a:r>
            <a:br>
              <a:rPr lang="en-US" sz="2800" b="0" dirty="0">
                <a:solidFill>
                  <a:schemeClr val="tx1"/>
                </a:solidFill>
              </a:rPr>
            </a:br>
            <a:endParaRPr lang="nl-BE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BD87D-559B-4546-9139-F569899A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Connecting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7BBD2-69BC-4A05-9203-A01C340EA096}"/>
              </a:ext>
            </a:extLst>
          </p:cNvPr>
          <p:cNvSpPr txBox="1"/>
          <p:nvPr/>
        </p:nvSpPr>
        <p:spPr>
          <a:xfrm>
            <a:off x="1534143" y="2328277"/>
            <a:ext cx="3322122" cy="299954"/>
          </a:xfrm>
          <a:prstGeom prst="rect">
            <a:avLst/>
          </a:prstGeom>
          <a:ln>
            <a:solidFill>
              <a:srgbClr val="996633"/>
            </a:solidFill>
          </a:ln>
        </p:spPr>
        <p:txBody>
          <a:bodyPr wrap="square" rtlCol="0">
            <a:spAutoFit/>
          </a:bodyPr>
          <a:lstStyle/>
          <a:p>
            <a:pPr algn="l" defTabSz="685676" rtl="0"/>
            <a:r>
              <a:rPr lang="nl-BE" sz="1349" kern="1200">
                <a:solidFill>
                  <a:srgbClr val="373636"/>
                </a:solidFill>
                <a:latin typeface="Calibri" panose="020F0502020204030204"/>
                <a:ea typeface="+mn-ea"/>
                <a:cs typeface="+mn-cs"/>
              </a:rPr>
              <a:t>Identificator 2132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F0162-1ADA-4D3D-8D97-7A2F3AC7A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75" y="2147429"/>
            <a:ext cx="1054514" cy="63860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94B411-FE03-4504-B197-451E464A309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856265" y="2466730"/>
            <a:ext cx="1601710" cy="1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1" descr="Document">
            <a:extLst>
              <a:ext uri="{FF2B5EF4-FFF2-40B4-BE49-F238E27FC236}">
                <a16:creationId xmlns:a16="http://schemas.microsoft.com/office/drawing/2014/main" id="{DD6E4DD0-1F2A-4FE5-B0F2-C3D45207C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18165" y="4333010"/>
            <a:ext cx="685800" cy="685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C0F2C4-D34F-4985-BF8B-F037F40402DE}"/>
              </a:ext>
            </a:extLst>
          </p:cNvPr>
          <p:cNvGrpSpPr/>
          <p:nvPr/>
        </p:nvGrpSpPr>
        <p:grpSpPr>
          <a:xfrm>
            <a:off x="4847721" y="2786029"/>
            <a:ext cx="3589837" cy="2861886"/>
            <a:chOff x="5320624" y="2571706"/>
            <a:chExt cx="4786449" cy="381584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76E0975-D381-4020-8581-441D57529FFB}"/>
                </a:ext>
              </a:extLst>
            </p:cNvPr>
            <p:cNvCxnSpPr>
              <a:stCxn id="12" idx="3"/>
              <a:endCxn id="7" idx="2"/>
            </p:cNvCxnSpPr>
            <p:nvPr/>
          </p:nvCxnSpPr>
          <p:spPr>
            <a:xfrm flipV="1">
              <a:off x="5528953" y="2571706"/>
              <a:ext cx="2641689" cy="2519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88F7B-EB54-45DF-8B83-F4393D0BEEA7}"/>
                </a:ext>
              </a:extLst>
            </p:cNvPr>
            <p:cNvGrpSpPr/>
            <p:nvPr/>
          </p:nvGrpSpPr>
          <p:grpSpPr>
            <a:xfrm>
              <a:off x="5320624" y="3588069"/>
              <a:ext cx="4786449" cy="2799484"/>
              <a:chOff x="5320624" y="3588069"/>
              <a:chExt cx="4786449" cy="279948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AC327B-5FB9-45EF-BBEF-4D91D4829C42}"/>
                  </a:ext>
                </a:extLst>
              </p:cNvPr>
              <p:cNvSpPr txBox="1"/>
              <p:nvPr/>
            </p:nvSpPr>
            <p:spPr>
              <a:xfrm rot="18934788">
                <a:off x="5320624" y="3588069"/>
                <a:ext cx="2673809" cy="399938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l" defTabSz="685676" rtl="0"/>
                <a:r>
                  <a:rPr lang="nl-BE" sz="1349" kern="1200" err="1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By</a:t>
                </a:r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lang="nl-BE" sz="1349" kern="1200" err="1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taking</a:t>
                </a:r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 over </a:t>
                </a:r>
                <a:r>
                  <a:rPr lang="nl-BE" sz="1349" kern="1200" err="1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all</a:t>
                </a:r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lang="nl-BE" sz="1349" kern="1200" err="1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the</a:t>
                </a:r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 data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58A166-F3D7-48BE-99FD-A9B769A08608}"/>
                  </a:ext>
                </a:extLst>
              </p:cNvPr>
              <p:cNvSpPr txBox="1"/>
              <p:nvPr/>
            </p:nvSpPr>
            <p:spPr>
              <a:xfrm>
                <a:off x="6331936" y="4326647"/>
                <a:ext cx="3775137" cy="2060906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l" defTabSz="685676" rtl="0"/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{ </a:t>
                </a:r>
              </a:p>
              <a:p>
                <a:pPr algn="l" defTabSz="685676" rtl="0"/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  “</a:t>
                </a:r>
                <a:r>
                  <a:rPr lang="nl-BE" sz="1349" kern="1200" err="1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buildingName</a:t>
                </a:r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”: “VAC GENT”,</a:t>
                </a:r>
              </a:p>
              <a:p>
                <a:pPr algn="l" defTabSz="685676" rtl="0"/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  “</a:t>
                </a:r>
                <a:r>
                  <a:rPr lang="nl-BE" sz="1349" kern="1200" err="1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buildingYear</a:t>
                </a:r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”: “2010”,</a:t>
                </a:r>
              </a:p>
              <a:p>
                <a:pPr algn="l" defTabSz="685676" rtl="0"/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  “E-level” : “50”,</a:t>
                </a:r>
              </a:p>
              <a:p>
                <a:pPr algn="l" defTabSz="685676" rtl="0"/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  “</a:t>
                </a:r>
                <a:r>
                  <a:rPr lang="nl-BE" sz="1349" kern="1200" err="1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address</a:t>
                </a:r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”: “Maria Hendrikaplein 90”</a:t>
                </a:r>
              </a:p>
              <a:p>
                <a:pPr algn="l" defTabSz="685676" rtl="0"/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…</a:t>
                </a:r>
              </a:p>
              <a:p>
                <a:pPr algn="l" defTabSz="685676" rtl="0"/>
                <a:r>
                  <a:rPr lang="nl-BE" sz="1349" kern="1200">
                    <a:solidFill>
                      <a:srgbClr val="373636"/>
                    </a:solidFill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FB5F9F-173E-4F63-B221-DEBFAACF5A60}"/>
              </a:ext>
            </a:extLst>
          </p:cNvPr>
          <p:cNvGrpSpPr/>
          <p:nvPr/>
        </p:nvGrpSpPr>
        <p:grpSpPr>
          <a:xfrm>
            <a:off x="3195205" y="2628232"/>
            <a:ext cx="1122961" cy="2047679"/>
            <a:chOff x="3117272" y="2361306"/>
            <a:chExt cx="1497281" cy="2730239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B41BBE-4116-4417-950E-7A3288D11B40}"/>
                </a:ext>
              </a:extLst>
            </p:cNvPr>
            <p:cNvCxnSpPr>
              <a:cxnSpLocks/>
              <a:stCxn id="12" idx="1"/>
              <a:endCxn id="5" idx="2"/>
            </p:cNvCxnSpPr>
            <p:nvPr/>
          </p:nvCxnSpPr>
          <p:spPr>
            <a:xfrm flipH="1" flipV="1">
              <a:off x="3117272" y="2361306"/>
              <a:ext cx="1497281" cy="2730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1015E5-6242-419A-A5C2-64D8F54483DB}"/>
                </a:ext>
              </a:extLst>
            </p:cNvPr>
            <p:cNvSpPr txBox="1"/>
            <p:nvPr/>
          </p:nvSpPr>
          <p:spPr>
            <a:xfrm rot="3675454">
              <a:off x="2698190" y="3631658"/>
              <a:ext cx="2226764" cy="39993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 defTabSz="685676" rtl="0"/>
              <a:r>
                <a:rPr lang="nl-BE" sz="1349" kern="1200" err="1">
                  <a:solidFill>
                    <a:srgbClr val="373636"/>
                  </a:solidFill>
                  <a:latin typeface="Calibri" panose="020F0502020204030204"/>
                  <a:ea typeface="+mn-ea"/>
                  <a:cs typeface="+mn-cs"/>
                </a:rPr>
                <a:t>By</a:t>
              </a:r>
              <a:r>
                <a:rPr lang="nl-BE" sz="1349" kern="1200">
                  <a:solidFill>
                    <a:srgbClr val="373636"/>
                  </a:solidFill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nl-BE" sz="1349" kern="1200" err="1">
                  <a:solidFill>
                    <a:srgbClr val="373636"/>
                  </a:solidFill>
                  <a:latin typeface="Calibri" panose="020F0502020204030204"/>
                  <a:ea typeface="+mn-ea"/>
                  <a:cs typeface="+mn-cs"/>
                </a:rPr>
                <a:t>saving</a:t>
              </a:r>
              <a:r>
                <a:rPr lang="nl-BE" sz="1349" kern="1200">
                  <a:solidFill>
                    <a:srgbClr val="373636"/>
                  </a:solidFill>
                  <a:latin typeface="Calibri" panose="020F0502020204030204"/>
                  <a:ea typeface="+mn-ea"/>
                  <a:cs typeface="+mn-cs"/>
                </a:rPr>
                <a:t> a </a:t>
              </a:r>
              <a:r>
                <a:rPr lang="nl-BE" sz="1349" kern="1200" err="1">
                  <a:solidFill>
                    <a:srgbClr val="373636"/>
                  </a:solidFill>
                  <a:latin typeface="Calibri" panose="020F0502020204030204"/>
                  <a:ea typeface="+mn-ea"/>
                  <a:cs typeface="+mn-cs"/>
                </a:rPr>
                <a:t>reference</a:t>
              </a:r>
              <a:endParaRPr lang="nl-BE" sz="1349" kern="1200">
                <a:solidFill>
                  <a:srgbClr val="373636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D66339-0C51-4882-A2A1-15DC33B302AF}"/>
              </a:ext>
            </a:extLst>
          </p:cNvPr>
          <p:cNvGrpSpPr/>
          <p:nvPr/>
        </p:nvGrpSpPr>
        <p:grpSpPr>
          <a:xfrm>
            <a:off x="1932301" y="5690547"/>
            <a:ext cx="5503697" cy="320435"/>
            <a:chOff x="1930400" y="6268183"/>
            <a:chExt cx="7338262" cy="42724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C1B1107-31A9-4E2C-B3C7-BD417FFFDAFF}"/>
                </a:ext>
              </a:extLst>
            </p:cNvPr>
            <p:cNvCxnSpPr/>
            <p:nvPr/>
          </p:nvCxnSpPr>
          <p:spPr>
            <a:xfrm>
              <a:off x="1930400" y="6357076"/>
              <a:ext cx="69432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7C98B1-A309-4D7B-A3E3-CFD064DC31C2}"/>
                </a:ext>
              </a:extLst>
            </p:cNvPr>
            <p:cNvSpPr/>
            <p:nvPr/>
          </p:nvSpPr>
          <p:spPr>
            <a:xfrm>
              <a:off x="2308225" y="6268183"/>
              <a:ext cx="177800" cy="17778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76" rtl="0"/>
              <a:endParaRPr lang="nl-BE" sz="1349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F604EF0-B2E0-4EDC-820F-97425A583B9B}"/>
                </a:ext>
              </a:extLst>
            </p:cNvPr>
            <p:cNvSpPr/>
            <p:nvPr/>
          </p:nvSpPr>
          <p:spPr>
            <a:xfrm>
              <a:off x="4178300" y="6268895"/>
              <a:ext cx="177800" cy="17778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76" rtl="0"/>
              <a:endParaRPr lang="nl-BE" sz="1349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593CDD-F0DC-40FD-A885-EFDCFA21FEBD}"/>
                </a:ext>
              </a:extLst>
            </p:cNvPr>
            <p:cNvSpPr/>
            <p:nvPr/>
          </p:nvSpPr>
          <p:spPr>
            <a:xfrm>
              <a:off x="5959475" y="6268183"/>
              <a:ext cx="177800" cy="17778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76" rtl="0"/>
              <a:endParaRPr lang="nl-BE" sz="1349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A2F1B4-B622-4FFE-AE60-03723DDE089E}"/>
                </a:ext>
              </a:extLst>
            </p:cNvPr>
            <p:cNvSpPr/>
            <p:nvPr/>
          </p:nvSpPr>
          <p:spPr>
            <a:xfrm>
              <a:off x="8275805" y="6268183"/>
              <a:ext cx="177800" cy="17778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76" rtl="0"/>
              <a:endParaRPr lang="nl-BE" sz="1349" kern="12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965AC-1E6A-46E2-98B4-B1436F4A9361}"/>
                </a:ext>
              </a:extLst>
            </p:cNvPr>
            <p:cNvSpPr txBox="1"/>
            <p:nvPr/>
          </p:nvSpPr>
          <p:spPr>
            <a:xfrm>
              <a:off x="8592835" y="6295491"/>
              <a:ext cx="675827" cy="39993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 defTabSz="685676" rtl="0"/>
              <a:r>
                <a:rPr lang="nl-BE" sz="1349" kern="1200">
                  <a:solidFill>
                    <a:srgbClr val="0070C0"/>
                  </a:solidFill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D44CC9-CC3F-4A89-952D-807DCD07B734}"/>
              </a:ext>
            </a:extLst>
          </p:cNvPr>
          <p:cNvSpPr txBox="1"/>
          <p:nvPr/>
        </p:nvSpPr>
        <p:spPr>
          <a:xfrm>
            <a:off x="1534143" y="2326358"/>
            <a:ext cx="3322122" cy="299954"/>
          </a:xfrm>
          <a:prstGeom prst="rect">
            <a:avLst/>
          </a:prstGeom>
          <a:ln>
            <a:solidFill>
              <a:srgbClr val="996633"/>
            </a:solidFill>
          </a:ln>
        </p:spPr>
        <p:txBody>
          <a:bodyPr wrap="square" rtlCol="0">
            <a:spAutoFit/>
          </a:bodyPr>
          <a:lstStyle/>
          <a:p>
            <a:pPr algn="l" defTabSz="685676" rtl="0"/>
            <a:r>
              <a:rPr lang="nl-BE" sz="1349" kern="1200">
                <a:solidFill>
                  <a:srgbClr val="373636"/>
                </a:solidFill>
                <a:latin typeface="Calibri" panose="020F0502020204030204"/>
                <a:ea typeface="+mn-ea"/>
                <a:cs typeface="+mn-cs"/>
              </a:rPr>
              <a:t>VO:Gebouw:2132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06C589-3316-4B90-BC51-71982E2B0D4B}"/>
              </a:ext>
            </a:extLst>
          </p:cNvPr>
          <p:cNvSpPr txBox="1"/>
          <p:nvPr/>
        </p:nvSpPr>
        <p:spPr>
          <a:xfrm>
            <a:off x="1534143" y="2328630"/>
            <a:ext cx="3322122" cy="299954"/>
          </a:xfrm>
          <a:prstGeom prst="rect">
            <a:avLst/>
          </a:prstGeom>
          <a:ln>
            <a:solidFill>
              <a:srgbClr val="996633"/>
            </a:solidFill>
          </a:ln>
        </p:spPr>
        <p:txBody>
          <a:bodyPr wrap="square" rtlCol="0">
            <a:spAutoFit/>
          </a:bodyPr>
          <a:lstStyle/>
          <a:p>
            <a:pPr algn="l" defTabSz="685676" rtl="0"/>
            <a:r>
              <a:rPr lang="nl-BE" sz="1349" kern="1200">
                <a:solidFill>
                  <a:srgbClr val="373636"/>
                </a:solidFill>
                <a:latin typeface="Calibri" panose="020F0502020204030204"/>
                <a:ea typeface="+mn-ea"/>
                <a:cs typeface="+mn-cs"/>
              </a:rPr>
              <a:t>https://data.vlaanderen.be/id/gebouw/2132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FBA62-4367-4451-A1BA-E100CD70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11480" rtl="0"/>
            <a:fld id="{F930E96A-FEE9-4232-9834-465E224787E7}" type="slidenum">
              <a:rPr lang="nl-BE" sz="105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411480" rtl="0"/>
              <a:t>25</a:t>
            </a:fld>
            <a:endParaRPr lang="nl-BE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6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73636"/>
                </a:solidFill>
              </a:rPr>
              <a:t>Het web </a:t>
            </a:r>
            <a:r>
              <a:rPr lang="en-GB" dirty="0" err="1">
                <a:solidFill>
                  <a:srgbClr val="373636"/>
                </a:solidFill>
              </a:rPr>
              <a:t>als</a:t>
            </a:r>
            <a:r>
              <a:rPr lang="en-GB" dirty="0">
                <a:solidFill>
                  <a:srgbClr val="373636"/>
                </a:solidFill>
              </a:rPr>
              <a:t> </a:t>
            </a:r>
            <a:r>
              <a:rPr lang="en-GB" dirty="0" err="1">
                <a:solidFill>
                  <a:srgbClr val="373636"/>
                </a:solidFill>
              </a:rPr>
              <a:t>blauwdruk</a:t>
            </a:r>
            <a:r>
              <a:rPr lang="en-GB" dirty="0">
                <a:solidFill>
                  <a:srgbClr val="373636"/>
                </a:solidFill>
              </a:rPr>
              <a:t/>
            </a:r>
            <a:br>
              <a:rPr lang="en-GB" dirty="0">
                <a:solidFill>
                  <a:srgbClr val="373636"/>
                </a:solidFill>
              </a:rPr>
            </a:b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0E1A19-696B-4B48-B0CF-B18D6C392016}"/>
              </a:ext>
            </a:extLst>
          </p:cNvPr>
          <p:cNvGrpSpPr/>
          <p:nvPr/>
        </p:nvGrpSpPr>
        <p:grpSpPr>
          <a:xfrm>
            <a:off x="635145" y="2025958"/>
            <a:ext cx="3887183" cy="3648028"/>
            <a:chOff x="522164" y="2199902"/>
            <a:chExt cx="4676775" cy="318135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D041798B-4E66-4480-B3CC-693E39D55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rgbClr val="2D74D3"/>
            </a:solidFill>
            <a:ln w="28575" cap="rnd" cmpd="sng">
              <a:solidFill>
                <a:srgbClr val="BBD7F8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844083">
                <a:defRPr/>
              </a:pPr>
              <a:endParaRPr lang="nl-NL" sz="1108" b="1" dirty="0">
                <a:solidFill>
                  <a:srgbClr val="000000"/>
                </a:solidFill>
                <a:highlight>
                  <a:srgbClr val="2D74D3"/>
                </a:highlight>
                <a:latin typeface="Georgia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610850DB-0CD7-476A-AAF8-317D3F889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rgbClr val="1D4D8D"/>
            </a:solidFill>
            <a:ln w="28575" cap="rnd" cmpd="sng">
              <a:solidFill>
                <a:srgbClr val="BBD7F8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844083">
                <a:defRPr/>
              </a:pPr>
              <a:endParaRPr lang="nl-NL" sz="1108" b="1" dirty="0">
                <a:solidFill>
                  <a:srgbClr val="000000"/>
                </a:solidFill>
                <a:latin typeface="Georgia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265E5FE4-B5F4-4FFE-8E1B-EC3E67CDE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rgbClr val="1D4D8D"/>
            </a:solidFill>
            <a:ln w="28575" cap="rnd" cmpd="sng">
              <a:solidFill>
                <a:srgbClr val="BBD7F8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844083">
                <a:defRPr/>
              </a:pPr>
              <a:endParaRPr lang="nl-NL" sz="1108" b="1">
                <a:solidFill>
                  <a:srgbClr val="000000"/>
                </a:solidFill>
                <a:latin typeface="Georgia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42E451BF-E9A4-4F3F-9C97-3E7E1F98E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rgbClr val="1D4D8D"/>
            </a:solidFill>
            <a:ln w="28575" cap="rnd" cmpd="sng">
              <a:solidFill>
                <a:srgbClr val="BBD7F8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844083">
                <a:defRPr/>
              </a:pPr>
              <a:endParaRPr lang="nl-NL" sz="1108" b="1" dirty="0">
                <a:solidFill>
                  <a:srgbClr val="000000"/>
                </a:solidFill>
                <a:highlight>
                  <a:srgbClr val="1D4D8D"/>
                </a:highlight>
                <a:latin typeface="Georgia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DA3BD5-D8E2-41BD-9096-4DF0474C2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64" y="2230065"/>
              <a:ext cx="2089150" cy="1065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3527" tIns="42497" rIns="83527" bIns="42497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817705">
                <a:defRPr/>
              </a:pPr>
              <a:r>
                <a:rPr lang="en-GB" sz="1846" b="1" dirty="0" err="1">
                  <a:solidFill>
                    <a:srgbClr val="FFFFFF"/>
                  </a:solidFill>
                  <a:latin typeface="Georgia"/>
                </a:rPr>
                <a:t>Persistente</a:t>
              </a:r>
              <a:r>
                <a:rPr lang="en-GB" sz="1846" b="1" dirty="0">
                  <a:solidFill>
                    <a:srgbClr val="FFFFFF"/>
                  </a:solidFill>
                  <a:latin typeface="Georgia"/>
                </a:rPr>
                <a:t> </a:t>
              </a:r>
              <a:r>
                <a:rPr lang="en-GB" sz="1846" b="1" dirty="0" err="1">
                  <a:solidFill>
                    <a:srgbClr val="FFFFFF"/>
                  </a:solidFill>
                  <a:latin typeface="Georgia"/>
                </a:rPr>
                <a:t>identif-catoren</a:t>
              </a:r>
              <a:r>
                <a:rPr lang="en-GB" sz="1846" b="1" dirty="0">
                  <a:solidFill>
                    <a:srgbClr val="FFFFFF"/>
                  </a:solidFill>
                  <a:latin typeface="Georgia"/>
                </a:rPr>
                <a:t>: URIs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35DF282-B2C1-4C82-A891-575274005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488" y="2222127"/>
              <a:ext cx="2203451" cy="1065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83527" tIns="42497" rIns="83527" bIns="42497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817705">
                <a:defRPr/>
              </a:pPr>
              <a:r>
                <a:rPr lang="en-GB" sz="1846" b="1" dirty="0">
                  <a:solidFill>
                    <a:srgbClr val="FFFFFF"/>
                  </a:solidFill>
                  <a:latin typeface="Georgia"/>
                </a:rPr>
                <a:t>Links </a:t>
              </a:r>
              <a:r>
                <a:rPr lang="en-GB" sz="1846" b="1" dirty="0" err="1">
                  <a:solidFill>
                    <a:srgbClr val="FFFFFF"/>
                  </a:solidFill>
                  <a:latin typeface="Georgia"/>
                </a:rPr>
                <a:t>naar</a:t>
              </a:r>
              <a:r>
                <a:rPr lang="en-GB" sz="1846" b="1" dirty="0">
                  <a:solidFill>
                    <a:srgbClr val="FFFFFF"/>
                  </a:solidFill>
                  <a:latin typeface="Georgia"/>
                </a:rPr>
                <a:t> </a:t>
              </a:r>
              <a:r>
                <a:rPr lang="en-GB" sz="1846" b="1" dirty="0" err="1">
                  <a:solidFill>
                    <a:srgbClr val="FFFFFF"/>
                  </a:solidFill>
                  <a:latin typeface="Georgia"/>
                </a:rPr>
                <a:t>andere</a:t>
              </a:r>
              <a:r>
                <a:rPr lang="en-GB" sz="1846" b="1" dirty="0">
                  <a:solidFill>
                    <a:srgbClr val="FFFFFF"/>
                  </a:solidFill>
                  <a:latin typeface="Georgia"/>
                </a:rPr>
                <a:t> </a:t>
              </a:r>
              <a:r>
                <a:rPr lang="en-GB" sz="1846" b="1" dirty="0" err="1">
                  <a:solidFill>
                    <a:srgbClr val="FFFFFF"/>
                  </a:solidFill>
                  <a:latin typeface="Georgia"/>
                </a:rPr>
                <a:t>informatie</a:t>
              </a:r>
              <a:endParaRPr lang="en-GB" sz="1846" b="1" dirty="0">
                <a:solidFill>
                  <a:srgbClr val="FFFFFF"/>
                </a:solidFill>
                <a:latin typeface="Georgia"/>
              </a:endParaRPr>
            </a:p>
            <a:p>
              <a:pPr defTabSz="817705">
                <a:defRPr/>
              </a:pPr>
              <a:endParaRPr lang="en-GB" sz="1846" b="1" dirty="0">
                <a:solidFill>
                  <a:srgbClr val="FFFFFF"/>
                </a:solidFill>
                <a:latin typeface="Georgia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0E644B2-A90E-4E28-BFF8-FD58EBB1E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64" y="3908052"/>
              <a:ext cx="2163763" cy="817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3527" tIns="42497" rIns="83527" bIns="42497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817705">
                <a:defRPr/>
              </a:pPr>
              <a:r>
                <a:rPr lang="en-GB" sz="1846" b="1" dirty="0" err="1">
                  <a:solidFill>
                    <a:srgbClr val="FFFFFF"/>
                  </a:solidFill>
                  <a:latin typeface="Georgia"/>
                </a:rPr>
                <a:t>Dereferen-cieerbare</a:t>
              </a:r>
              <a:r>
                <a:rPr lang="en-GB" sz="1846" b="1" dirty="0">
                  <a:solidFill>
                    <a:srgbClr val="FFFFFF"/>
                  </a:solidFill>
                  <a:latin typeface="Georgia"/>
                </a:rPr>
                <a:t> HTTP URI’s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A4515A3-1468-4846-A381-5BED27294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488" y="3908052"/>
              <a:ext cx="2003426" cy="322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3527" tIns="42497" rIns="83527" bIns="42497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817705">
                <a:defRPr/>
              </a:pPr>
              <a:endParaRPr lang="en-GB" sz="1846" b="1" dirty="0">
                <a:solidFill>
                  <a:srgbClr val="FFFFFF"/>
                </a:solidFill>
                <a:latin typeface="Georgia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9F129B1-33E6-4E01-BA64-AE124E104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59" y="3993792"/>
            <a:ext cx="1798449" cy="122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3527" tIns="42497" rIns="83527" bIns="42497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817705">
              <a:defRPr/>
            </a:pPr>
            <a:r>
              <a:rPr lang="en-GB" sz="1846" b="1" dirty="0" err="1">
                <a:solidFill>
                  <a:srgbClr val="FFFFFF"/>
                </a:solidFill>
                <a:latin typeface="Georgia"/>
              </a:rPr>
              <a:t>Gestandaardiseerde</a:t>
            </a:r>
            <a:r>
              <a:rPr lang="en-GB" sz="1846" b="1" dirty="0">
                <a:solidFill>
                  <a:srgbClr val="FFFFFF"/>
                </a:solidFill>
                <a:latin typeface="Georgia"/>
              </a:rPr>
              <a:t> Informatie</a:t>
            </a:r>
            <a:br>
              <a:rPr lang="en-GB" sz="1846" b="1" dirty="0">
                <a:solidFill>
                  <a:srgbClr val="FFFFFF"/>
                </a:solidFill>
                <a:latin typeface="Georgia"/>
              </a:rPr>
            </a:br>
            <a:r>
              <a:rPr lang="en-GB" sz="1846" b="1" dirty="0">
                <a:solidFill>
                  <a:srgbClr val="FFFFFF"/>
                </a:solidFill>
                <a:latin typeface="Georgia"/>
              </a:rPr>
              <a:t>(RDF)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A84C763-1756-483C-AA5C-CBF8ABA63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84311" y="6325238"/>
            <a:ext cx="839925" cy="248530"/>
          </a:xfrm>
        </p:spPr>
        <p:txBody>
          <a:bodyPr/>
          <a:lstStyle/>
          <a:p>
            <a:pPr defTabSz="843930" rtl="0"/>
            <a:fld id="{C9C406F6-A053-43CA-AEC8-FA3EEE83A3FB}" type="slidenum">
              <a:rPr lang="nl-BE" kern="1200">
                <a:solidFill>
                  <a:srgbClr val="6B6B6B"/>
                </a:solidFill>
                <a:ea typeface="+mn-ea"/>
                <a:cs typeface="+mn-cs"/>
              </a:rPr>
              <a:pPr defTabSz="843930" rtl="0"/>
              <a:t>26</a:t>
            </a:fld>
            <a:endParaRPr lang="nl-BE" kern="1200" dirty="0">
              <a:solidFill>
                <a:srgbClr val="6B6B6B"/>
              </a:solidFill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51995-6F57-4605-AC4B-31D1D65EE3FD}"/>
              </a:ext>
            </a:extLst>
          </p:cNvPr>
          <p:cNvSpPr txBox="1"/>
          <p:nvPr/>
        </p:nvSpPr>
        <p:spPr>
          <a:xfrm>
            <a:off x="4875216" y="4952091"/>
            <a:ext cx="4040269" cy="29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844083" rtl="0"/>
            <a:r>
              <a:rPr lang="nl-BE" sz="1292" dirty="0">
                <a:latin typeface="Lucida Console" panose="020B0609040504020204" pitchFamily="49" charset="0"/>
                <a:ea typeface="+mn-ea"/>
                <a:cs typeface="Arial" charset="0"/>
              </a:rPr>
              <a:t>https://data.vlaanderen.be/ns/adres</a:t>
            </a:r>
            <a:endParaRPr lang="nl-BE" sz="1477" dirty="0">
              <a:latin typeface="Lucida Console" panose="020B0609040504020204" pitchFamily="49" charset="0"/>
              <a:ea typeface="+mn-ea"/>
              <a:cs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302F80-DB03-4B5B-91F3-47783128DF71}"/>
              </a:ext>
            </a:extLst>
          </p:cNvPr>
          <p:cNvSpPr txBox="1"/>
          <p:nvPr/>
        </p:nvSpPr>
        <p:spPr>
          <a:xfrm>
            <a:off x="4875217" y="2276887"/>
            <a:ext cx="3932637" cy="2911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844083" rtl="0"/>
            <a:r>
              <a:rPr lang="nl-BE" sz="1292" dirty="0">
                <a:latin typeface="Lucida Console" panose="020B0609040504020204" pitchFamily="49" charset="0"/>
                <a:ea typeface="+mn-ea"/>
                <a:cs typeface="Arial" charset="0"/>
              </a:rPr>
              <a:t>https://www.w3.org/ns/locn#adminUnitL2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52D93F-A563-4ED9-A115-96317C30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987" y="2923717"/>
            <a:ext cx="4083498" cy="17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7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context">
            <a:extLst>
              <a:ext uri="{FF2B5EF4-FFF2-40B4-BE49-F238E27FC236}">
                <a16:creationId xmlns:a16="http://schemas.microsoft.com/office/drawing/2014/main" id="{14B4F6CA-136C-4CCB-A373-C6A61503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0" name="Shape 710"/>
          <p:cNvSpPr txBox="1"/>
          <p:nvPr/>
        </p:nvSpPr>
        <p:spPr>
          <a:xfrm>
            <a:off x="606242" y="260648"/>
            <a:ext cx="6414030" cy="1080119"/>
          </a:xfrm>
          <a:prstGeom prst="rect">
            <a:avLst/>
          </a:prstGeom>
          <a:solidFill>
            <a:srgbClr val="F2EAD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Machineleesbaar</a:t>
            </a:r>
            <a:endParaRPr lang="en-US" sz="4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6D4B52-9F61-4801-AC31-F006798BE8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96" y="3456438"/>
            <a:ext cx="8244408" cy="1544072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Shape 710">
            <a:extLst>
              <a:ext uri="{FF2B5EF4-FFF2-40B4-BE49-F238E27FC236}">
                <a16:creationId xmlns:a16="http://schemas.microsoft.com/office/drawing/2014/main" id="{7438E95A-3448-4178-A855-42428AD532EA}"/>
              </a:ext>
            </a:extLst>
          </p:cNvPr>
          <p:cNvSpPr txBox="1"/>
          <p:nvPr/>
        </p:nvSpPr>
        <p:spPr>
          <a:xfrm>
            <a:off x="360040" y="5276952"/>
            <a:ext cx="8244408" cy="1544072"/>
          </a:xfrm>
          <a:prstGeom prst="rect">
            <a:avLst/>
          </a:prstGeom>
          <a:solidFill>
            <a:srgbClr val="02546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Context </a:t>
            </a:r>
            <a:r>
              <a:rPr lang="en-US" sz="32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toevoegen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aan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2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Uibreidbaar</a:t>
            </a: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zoals</a:t>
            </a:r>
            <a:r>
              <a:rPr lang="en-US" sz="32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‘Lego’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561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audit">
            <a:extLst>
              <a:ext uri="{FF2B5EF4-FFF2-40B4-BE49-F238E27FC236}">
                <a16:creationId xmlns:a16="http://schemas.microsoft.com/office/drawing/2014/main" id="{3E9A77E4-69A0-44AC-9E64-BA8EB449D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8" r="3377"/>
          <a:stretch/>
        </p:blipFill>
        <p:spPr bwMode="auto">
          <a:xfrm>
            <a:off x="0" y="0"/>
            <a:ext cx="9144000" cy="688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10">
            <a:extLst>
              <a:ext uri="{FF2B5EF4-FFF2-40B4-BE49-F238E27FC236}">
                <a16:creationId xmlns:a16="http://schemas.microsoft.com/office/drawing/2014/main" id="{3D3DC393-5249-41F7-BF48-564A270E1002}"/>
              </a:ext>
            </a:extLst>
          </p:cNvPr>
          <p:cNvSpPr txBox="1"/>
          <p:nvPr/>
        </p:nvSpPr>
        <p:spPr>
          <a:xfrm>
            <a:off x="606242" y="260648"/>
            <a:ext cx="6414030" cy="1080119"/>
          </a:xfrm>
          <a:prstGeom prst="rect">
            <a:avLst/>
          </a:prstGeom>
          <a:solidFill>
            <a:srgbClr val="3C3F4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Compliancy</a:t>
            </a:r>
            <a:endParaRPr lang="en-US" sz="4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D655A4-BAD7-4D0E-9BD1-783469F7EF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296" y="2434807"/>
            <a:ext cx="3640744" cy="2011130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1" name="Shape 710">
            <a:extLst>
              <a:ext uri="{FF2B5EF4-FFF2-40B4-BE49-F238E27FC236}">
                <a16:creationId xmlns:a16="http://schemas.microsoft.com/office/drawing/2014/main" id="{83FF6A71-9BB2-4B55-B691-0130812878BE}"/>
              </a:ext>
            </a:extLst>
          </p:cNvPr>
          <p:cNvSpPr txBox="1"/>
          <p:nvPr/>
        </p:nvSpPr>
        <p:spPr>
          <a:xfrm>
            <a:off x="755576" y="4074525"/>
            <a:ext cx="7459342" cy="2211845"/>
          </a:xfrm>
          <a:prstGeom prst="rect">
            <a:avLst/>
          </a:prstGeom>
          <a:solidFill>
            <a:srgbClr val="D6C2A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0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</a:br>
            <a:r>
              <a:rPr lang="en-US" sz="40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OSLO Open Source </a:t>
            </a:r>
            <a:br>
              <a:rPr lang="en-US" sz="40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</a:br>
            <a:r>
              <a:rPr lang="en-US" sz="40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tools om compliance </a:t>
            </a:r>
            <a:r>
              <a:rPr lang="en-US" sz="40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na</a:t>
            </a:r>
            <a:r>
              <a:rPr lang="en-US" sz="40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te</a:t>
            </a:r>
            <a:r>
              <a:rPr lang="en-US" sz="4000" b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gaan</a:t>
            </a:r>
            <a:endParaRPr lang="en-US" sz="24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endParaRPr lang="en-US" sz="2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3189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9CF628-6ED3-4732-8071-4839ED1126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93"/>
          <a:stretch/>
        </p:blipFill>
        <p:spPr>
          <a:xfrm>
            <a:off x="14851" y="-1422"/>
            <a:ext cx="9237669" cy="685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80E908-B7FB-49D9-A3CE-600AD9968E79}"/>
              </a:ext>
            </a:extLst>
          </p:cNvPr>
          <p:cNvSpPr txBox="1">
            <a:spLocks/>
          </p:cNvSpPr>
          <p:nvPr/>
        </p:nvSpPr>
        <p:spPr>
          <a:xfrm>
            <a:off x="5508104" y="6525344"/>
            <a:ext cx="3551981" cy="288032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BE" sz="28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Photo by Alexandre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Debiève</a:t>
            </a:r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 on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Unsplash</a:t>
            </a:r>
            <a:endParaRPr lang="nl-BE" sz="1400" dirty="0">
              <a:solidFill>
                <a:prstClr val="white"/>
              </a:solidFill>
              <a:latin typeface="FlandersArtSerif-Regular"/>
            </a:endParaRP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B421C83-407F-4867-B5FB-7FC1131F685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67686" y="7576916"/>
              <a:ext cx="2286000" cy="1714500"/>
            </p:xfrm>
            <a:graphic>
              <a:graphicData uri="http://schemas.microsoft.com/office/powerpoint/2016/slidezoom">
                <pslz:sldZm>
                  <pslz:sldZmObj sldId="374" cId="3418811728">
                    <pslz:zmPr id="{5E260764-0E7B-48B0-9862-4921176D2D5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" action="ppaction://noaction"/>
                <a:extLst>
                  <a:ext uri="{FF2B5EF4-FFF2-40B4-BE49-F238E27FC236}">
                    <a16:creationId xmlns:a16="http://schemas.microsoft.com/office/drawing/2014/main" id="{3B421C83-407F-4867-B5FB-7FC1131F68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86" y="757691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Titel 17">
            <a:extLst>
              <a:ext uri="{FF2B5EF4-FFF2-40B4-BE49-F238E27FC236}">
                <a16:creationId xmlns:a16="http://schemas.microsoft.com/office/drawing/2014/main" id="{AFA3C25D-BC5B-45D9-AAFC-18AAA84709A2}"/>
              </a:ext>
            </a:extLst>
          </p:cNvPr>
          <p:cNvSpPr txBox="1">
            <a:spLocks/>
          </p:cNvSpPr>
          <p:nvPr/>
        </p:nvSpPr>
        <p:spPr>
          <a:xfrm>
            <a:off x="899592" y="620688"/>
            <a:ext cx="8516588" cy="20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 anchorCtr="0">
            <a:normAutofit fontScale="85000" lnSpcReduction="2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5200" b="0" dirty="0">
                <a:solidFill>
                  <a:schemeClr val="bg1"/>
                </a:solidFill>
              </a:rPr>
              <a:t>Technische interoperabiliteit</a:t>
            </a:r>
            <a:r>
              <a:rPr lang="nl-BE" sz="12600" dirty="0">
                <a:solidFill>
                  <a:srgbClr val="FFEB00"/>
                </a:solidFill>
              </a:rPr>
              <a:t>.</a:t>
            </a:r>
            <a:r>
              <a:rPr lang="en-US" sz="2800" b="0" dirty="0">
                <a:solidFill>
                  <a:schemeClr val="tx1"/>
                </a:solidFill>
              </a:rPr>
              <a:t/>
            </a:r>
            <a:br>
              <a:rPr lang="en-US" sz="2800" b="0" dirty="0">
                <a:solidFill>
                  <a:schemeClr val="tx1"/>
                </a:solidFill>
              </a:rPr>
            </a:br>
            <a:endParaRPr lang="nl-BE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B796EB0-9FA8-46B1-A296-471B4E4A6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25" y="1847311"/>
            <a:ext cx="3321791" cy="468729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50260B2-4E1C-4AD6-B964-6CB515BB1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4" y="1847311"/>
            <a:ext cx="3315881" cy="468729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E189E27-1774-4FFD-A944-DD5581D9A766}"/>
              </a:ext>
            </a:extLst>
          </p:cNvPr>
          <p:cNvSpPr txBox="1"/>
          <p:nvPr/>
        </p:nvSpPr>
        <p:spPr>
          <a:xfrm>
            <a:off x="724665" y="1226864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/>
              <a:t>Context en aanleiding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70BC9AD-A536-4230-A8A6-8EFD3B5A433F}"/>
              </a:ext>
            </a:extLst>
          </p:cNvPr>
          <p:cNvSpPr txBox="1"/>
          <p:nvPr/>
        </p:nvSpPr>
        <p:spPr>
          <a:xfrm>
            <a:off x="2035920" y="653460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2017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49AFFF6-37E7-451A-9592-45AF0E178F0E}"/>
              </a:ext>
            </a:extLst>
          </p:cNvPr>
          <p:cNvSpPr txBox="1"/>
          <p:nvPr/>
        </p:nvSpPr>
        <p:spPr>
          <a:xfrm>
            <a:off x="6414692" y="6534604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2580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80E908-B7FB-49D9-A3CE-600AD9968E79}"/>
              </a:ext>
            </a:extLst>
          </p:cNvPr>
          <p:cNvSpPr txBox="1">
            <a:spLocks/>
          </p:cNvSpPr>
          <p:nvPr/>
        </p:nvSpPr>
        <p:spPr>
          <a:xfrm>
            <a:off x="4788024" y="6525344"/>
            <a:ext cx="3551981" cy="288032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BE" sz="28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Photo by David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Siglin</a:t>
            </a:r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 on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Unsplash</a:t>
            </a:r>
            <a:endParaRPr lang="nl-BE" sz="1400" dirty="0">
              <a:solidFill>
                <a:prstClr val="white"/>
              </a:solidFill>
              <a:latin typeface="FlandersArtSerif-Regular"/>
            </a:endParaRP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B421C83-407F-4867-B5FB-7FC1131F685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67686" y="7576916"/>
              <a:ext cx="2286000" cy="1714500"/>
            </p:xfrm>
            <a:graphic>
              <a:graphicData uri="http://schemas.microsoft.com/office/powerpoint/2016/slidezoom">
                <pslz:sldZm>
                  <pslz:sldZmObj sldId="374" cId="3418811728">
                    <pslz:zmPr id="{5E260764-0E7B-48B0-9862-4921176D2D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" action="ppaction://noaction"/>
                <a:extLst>
                  <a:ext uri="{FF2B5EF4-FFF2-40B4-BE49-F238E27FC236}">
                    <a16:creationId xmlns:a16="http://schemas.microsoft.com/office/drawing/2014/main" id="{3B421C83-407F-4867-B5FB-7FC1131F68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686" y="757691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Titel 17">
            <a:extLst>
              <a:ext uri="{FF2B5EF4-FFF2-40B4-BE49-F238E27FC236}">
                <a16:creationId xmlns:a16="http://schemas.microsoft.com/office/drawing/2014/main" id="{AFA3C25D-BC5B-45D9-AAFC-18AAA84709A2}"/>
              </a:ext>
            </a:extLst>
          </p:cNvPr>
          <p:cNvSpPr txBox="1">
            <a:spLocks/>
          </p:cNvSpPr>
          <p:nvPr/>
        </p:nvSpPr>
        <p:spPr>
          <a:xfrm>
            <a:off x="467686" y="5013176"/>
            <a:ext cx="8516588" cy="20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 anchorCtr="0">
            <a:normAutofit fontScale="85000" lnSpcReduction="2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5200" b="0" dirty="0" err="1">
                <a:solidFill>
                  <a:schemeClr val="tx1"/>
                </a:solidFill>
              </a:rPr>
              <a:t>APIs</a:t>
            </a:r>
            <a:r>
              <a:rPr lang="nl-BE" sz="5200" b="0" dirty="0">
                <a:solidFill>
                  <a:schemeClr val="tx1"/>
                </a:solidFill>
              </a:rPr>
              <a:t> en de data economie</a:t>
            </a:r>
            <a:r>
              <a:rPr lang="nl-BE" sz="12600" dirty="0">
                <a:solidFill>
                  <a:srgbClr val="FFEB00"/>
                </a:solidFill>
              </a:rPr>
              <a:t>.</a:t>
            </a:r>
            <a:r>
              <a:rPr lang="en-US" sz="2800" b="0" dirty="0">
                <a:solidFill>
                  <a:schemeClr val="tx1"/>
                </a:solidFill>
              </a:rPr>
              <a:t/>
            </a:r>
            <a:br>
              <a:rPr lang="en-US" sz="2800" b="0" dirty="0">
                <a:solidFill>
                  <a:schemeClr val="tx1"/>
                </a:solidFill>
              </a:rPr>
            </a:br>
            <a:endParaRPr lang="nl-BE" sz="4800" b="0" dirty="0">
              <a:solidFill>
                <a:schemeClr val="bg1"/>
              </a:solidFill>
            </a:endParaRPr>
          </a:p>
        </p:txBody>
      </p:sp>
      <p:pic>
        <p:nvPicPr>
          <p:cNvPr id="8" name="Afbeelding 8" descr="Image result for internet minute">
            <a:extLst>
              <a:ext uri="{FF2B5EF4-FFF2-40B4-BE49-F238E27FC236}">
                <a16:creationId xmlns:a16="http://schemas.microsoft.com/office/drawing/2014/main" id="{FDC6AD17-703E-48AF-BBA2-C1D23940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8" b="345"/>
          <a:stretch>
            <a:fillRect/>
          </a:stretch>
        </p:blipFill>
        <p:spPr bwMode="auto">
          <a:xfrm>
            <a:off x="2753687" y="353009"/>
            <a:ext cx="4986665" cy="4986668"/>
          </a:xfrm>
          <a:custGeom>
            <a:avLst/>
            <a:gdLst>
              <a:gd name="connsiteX0" fmla="*/ 2220118 w 4440237"/>
              <a:gd name="connsiteY0" fmla="*/ 0 h 4440240"/>
              <a:gd name="connsiteX1" fmla="*/ 4428776 w 4440237"/>
              <a:gd name="connsiteY1" fmla="*/ 1993126 h 4440240"/>
              <a:gd name="connsiteX2" fmla="*/ 4440237 w 4440237"/>
              <a:gd name="connsiteY2" fmla="*/ 2220100 h 4440240"/>
              <a:gd name="connsiteX3" fmla="*/ 4440237 w 4440237"/>
              <a:gd name="connsiteY3" fmla="*/ 2220140 h 4440240"/>
              <a:gd name="connsiteX4" fmla="*/ 4428776 w 4440237"/>
              <a:gd name="connsiteY4" fmla="*/ 2447114 h 4440240"/>
              <a:gd name="connsiteX5" fmla="*/ 2220118 w 4440237"/>
              <a:gd name="connsiteY5" fmla="*/ 4440240 h 4440240"/>
              <a:gd name="connsiteX6" fmla="*/ 11460 w 4440237"/>
              <a:gd name="connsiteY6" fmla="*/ 2447114 h 4440240"/>
              <a:gd name="connsiteX7" fmla="*/ 0 w 4440237"/>
              <a:gd name="connsiteY7" fmla="*/ 2220159 h 4440240"/>
              <a:gd name="connsiteX8" fmla="*/ 0 w 4440237"/>
              <a:gd name="connsiteY8" fmla="*/ 2220081 h 4440240"/>
              <a:gd name="connsiteX9" fmla="*/ 11460 w 4440237"/>
              <a:gd name="connsiteY9" fmla="*/ 1993126 h 4440240"/>
              <a:gd name="connsiteX10" fmla="*/ 2220118 w 4440237"/>
              <a:gd name="connsiteY10" fmla="*/ 0 h 444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40237" h="4440240">
                <a:moveTo>
                  <a:pt x="2220118" y="0"/>
                </a:moveTo>
                <a:cubicBezTo>
                  <a:pt x="3369623" y="0"/>
                  <a:pt x="4315084" y="873617"/>
                  <a:pt x="4428776" y="1993126"/>
                </a:cubicBezTo>
                <a:lnTo>
                  <a:pt x="4440237" y="2220100"/>
                </a:lnTo>
                <a:lnTo>
                  <a:pt x="4440237" y="2220140"/>
                </a:lnTo>
                <a:lnTo>
                  <a:pt x="4428776" y="2447114"/>
                </a:lnTo>
                <a:cubicBezTo>
                  <a:pt x="4315084" y="3566623"/>
                  <a:pt x="3369623" y="4440240"/>
                  <a:pt x="2220118" y="4440240"/>
                </a:cubicBezTo>
                <a:cubicBezTo>
                  <a:pt x="1070614" y="4440240"/>
                  <a:pt x="125153" y="3566623"/>
                  <a:pt x="11460" y="2447114"/>
                </a:cubicBezTo>
                <a:lnTo>
                  <a:pt x="0" y="2220159"/>
                </a:lnTo>
                <a:lnTo>
                  <a:pt x="0" y="2220081"/>
                </a:lnTo>
                <a:lnTo>
                  <a:pt x="11460" y="1993126"/>
                </a:lnTo>
                <a:cubicBezTo>
                  <a:pt x="125153" y="873617"/>
                  <a:pt x="1070614" y="0"/>
                  <a:pt x="22201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5">
            <a:extLst>
              <a:ext uri="{FF2B5EF4-FFF2-40B4-BE49-F238E27FC236}">
                <a16:creationId xmlns:a16="http://schemas.microsoft.com/office/drawing/2014/main" id="{89BE9BFD-8AD2-43C1-8393-7F31824FBE84}"/>
              </a:ext>
            </a:extLst>
          </p:cNvPr>
          <p:cNvSpPr txBox="1"/>
          <p:nvPr/>
        </p:nvSpPr>
        <p:spPr>
          <a:xfrm>
            <a:off x="6444208" y="4762596"/>
            <a:ext cx="16014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5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2019 </a:t>
            </a:r>
            <a:r>
              <a:rPr kumimoji="0" lang="nl-B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estimates</a:t>
            </a:r>
            <a:endParaRPr kumimoji="0" lang="nl-BE" sz="105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0" marR="0" lvl="0" indent="0" algn="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5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Source @</a:t>
            </a:r>
            <a:r>
              <a:rPr kumimoji="0" lang="nl-B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LoriLewis</a:t>
            </a:r>
            <a:r>
              <a:rPr kumimoji="0" lang="nl-BE" sz="105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</a:p>
          <a:p>
            <a:pPr marL="0" marR="0" lvl="0" indent="0" algn="r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5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@</a:t>
            </a:r>
            <a:r>
              <a:rPr kumimoji="0" lang="nl-B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OfficallyChadd</a:t>
            </a:r>
            <a:endParaRPr kumimoji="0" lang="en-US" sz="1050" b="0" i="0" u="none" strike="noStrike" kern="1200" cap="none" spc="0" normalizeH="0" baseline="0" noProof="0" dirty="0" err="1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2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374C8BD-6248-4EC4-8C78-6D28AADC7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24706" b="15808"/>
          <a:stretch/>
        </p:blipFill>
        <p:spPr>
          <a:xfrm>
            <a:off x="-1" y="26761"/>
            <a:ext cx="9144001" cy="683009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E2F162-B659-4F44-95D0-77F8B8301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 rtl="0"/>
            <a:r>
              <a:rPr lang="nl-BE" kern="1200">
                <a:solidFill>
                  <a:srgbClr val="373636">
                    <a:tint val="75000"/>
                  </a:srgbClr>
                </a:solidFill>
                <a:latin typeface="FlandersArtSerif-Regular"/>
                <a:ea typeface="+mn-ea"/>
                <a:cs typeface="+mn-cs"/>
              </a:rPr>
              <a:t>Sessie xx - titel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413FA3-854E-4F37-8C1A-2DD00539C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65" y="1741051"/>
            <a:ext cx="6771071" cy="4121521"/>
          </a:xfrm>
          <a:prstGeom prst="rect">
            <a:avLst/>
          </a:prstGeom>
        </p:spPr>
      </p:pic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A8D1859-10E7-4A1F-BFA7-638AD9D59BC8}"/>
              </a:ext>
            </a:extLst>
          </p:cNvPr>
          <p:cNvSpPr txBox="1">
            <a:spLocks/>
          </p:cNvSpPr>
          <p:nvPr/>
        </p:nvSpPr>
        <p:spPr>
          <a:xfrm>
            <a:off x="5652120" y="6197926"/>
            <a:ext cx="4375441" cy="323573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BE" sz="28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Photo by Hans-Peter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Gauster</a:t>
            </a:r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 on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Unsplash</a:t>
            </a:r>
            <a:endParaRPr lang="nl-BE" sz="1400" dirty="0">
              <a:solidFill>
                <a:prstClr val="white"/>
              </a:solidFill>
              <a:latin typeface="FlandersArtSerif-Regular"/>
            </a:endParaRPr>
          </a:p>
        </p:txBody>
      </p:sp>
      <p:sp>
        <p:nvSpPr>
          <p:cNvPr id="6" name="Titel 17">
            <a:extLst>
              <a:ext uri="{FF2B5EF4-FFF2-40B4-BE49-F238E27FC236}">
                <a16:creationId xmlns:a16="http://schemas.microsoft.com/office/drawing/2014/main" id="{43AE1F89-A8F6-4CAF-8DCF-743451D2660B}"/>
              </a:ext>
            </a:extLst>
          </p:cNvPr>
          <p:cNvSpPr txBox="1">
            <a:spLocks/>
          </p:cNvSpPr>
          <p:nvPr/>
        </p:nvSpPr>
        <p:spPr>
          <a:xfrm>
            <a:off x="879948" y="-41372"/>
            <a:ext cx="8516588" cy="20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 anchorCtr="0">
            <a:normAutofit fontScale="85000" lnSpcReduction="2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5200" b="0" dirty="0">
                <a:solidFill>
                  <a:schemeClr val="bg1"/>
                </a:solidFill>
              </a:rPr>
              <a:t>Slimme </a:t>
            </a:r>
            <a:r>
              <a:rPr lang="nl-BE" sz="5200" b="0" dirty="0" err="1">
                <a:solidFill>
                  <a:schemeClr val="bg1"/>
                </a:solidFill>
              </a:rPr>
              <a:t>APIs</a:t>
            </a:r>
            <a:r>
              <a:rPr lang="nl-BE" sz="12600" dirty="0">
                <a:solidFill>
                  <a:srgbClr val="FFEB00"/>
                </a:solidFill>
              </a:rPr>
              <a:t>.</a:t>
            </a:r>
            <a:r>
              <a:rPr lang="en-US" sz="2800" b="0" dirty="0">
                <a:solidFill>
                  <a:schemeClr val="tx1"/>
                </a:solidFill>
              </a:rPr>
              <a:t/>
            </a:r>
            <a:br>
              <a:rPr lang="en-US" sz="2800" b="0" dirty="0">
                <a:solidFill>
                  <a:schemeClr val="tx1"/>
                </a:solidFill>
              </a:rPr>
            </a:br>
            <a:endParaRPr lang="nl-BE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5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E2F162-B659-4F44-95D0-77F8B8301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 rtl="0"/>
            <a:r>
              <a:rPr lang="nl-BE" kern="1200">
                <a:solidFill>
                  <a:srgbClr val="373636">
                    <a:tint val="75000"/>
                  </a:srgbClr>
                </a:solidFill>
                <a:latin typeface="FlandersArtSerif-Regular"/>
                <a:ea typeface="+mn-ea"/>
                <a:cs typeface="+mn-cs"/>
              </a:rPr>
              <a:t>Sessie xx - 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35C2F0-786B-4E73-A13F-AD361288EC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576" y="-387424"/>
            <a:ext cx="3907823" cy="591132"/>
          </a:xfrm>
        </p:spPr>
        <p:txBody>
          <a:bodyPr/>
          <a:lstStyle/>
          <a:p>
            <a:r>
              <a:rPr lang="nl-BE" sz="3600" dirty="0"/>
              <a:t>Ondersteuning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nl-BE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B5F3B-AB32-4C17-ADE2-9896EFA23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91"/>
          <a:stretch/>
        </p:blipFill>
        <p:spPr>
          <a:xfrm>
            <a:off x="1835696" y="940180"/>
            <a:ext cx="4767023" cy="565717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148C94E-DF13-4585-876B-4FBD5A791DB8}"/>
              </a:ext>
            </a:extLst>
          </p:cNvPr>
          <p:cNvSpPr txBox="1">
            <a:spLocks/>
          </p:cNvSpPr>
          <p:nvPr/>
        </p:nvSpPr>
        <p:spPr>
          <a:xfrm>
            <a:off x="2987824" y="6345180"/>
            <a:ext cx="2757269" cy="252172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BE" sz="28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Photo by Garret Sears on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Unsplash</a:t>
            </a:r>
            <a:endParaRPr lang="nl-BE" sz="1400" dirty="0">
              <a:solidFill>
                <a:prstClr val="white"/>
              </a:solidFill>
              <a:latin typeface="FlandersArtSerif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0462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E2F162-B659-4F44-95D0-77F8B8301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 rtl="0"/>
            <a:r>
              <a:rPr lang="nl-BE" kern="1200">
                <a:solidFill>
                  <a:srgbClr val="373636">
                    <a:tint val="75000"/>
                  </a:srgbClr>
                </a:solidFill>
                <a:latin typeface="FlandersArtSerif-Regular"/>
                <a:ea typeface="+mn-ea"/>
                <a:cs typeface="+mn-cs"/>
              </a:rPr>
              <a:t>Sessie xx - titel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4BDC5-C52C-4901-B6C4-4E4DEB6B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8"/>
          <a:stretch/>
        </p:blipFill>
        <p:spPr>
          <a:xfrm>
            <a:off x="0" y="1124744"/>
            <a:ext cx="9144000" cy="514436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35C2F0-786B-4E73-A13F-AD361288EC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576" y="-387424"/>
            <a:ext cx="3907823" cy="591132"/>
          </a:xfrm>
        </p:spPr>
        <p:txBody>
          <a:bodyPr/>
          <a:lstStyle/>
          <a:p>
            <a:r>
              <a:rPr lang="nl-BE" sz="3600" dirty="0"/>
              <a:t>Ondersteuning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nl-BE" sz="3600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0EA93D-861D-462A-8998-685646E253C4}"/>
              </a:ext>
            </a:extLst>
          </p:cNvPr>
          <p:cNvSpPr txBox="1">
            <a:spLocks/>
          </p:cNvSpPr>
          <p:nvPr/>
        </p:nvSpPr>
        <p:spPr>
          <a:xfrm>
            <a:off x="5076056" y="4941168"/>
            <a:ext cx="3907823" cy="591132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BE" sz="28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3600" dirty="0"/>
              <a:t>data.vlaanderen.be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72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A045BE-7B0E-4236-9649-38E05E8A7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 rtl="0"/>
            <a:r>
              <a:rPr lang="nl-BE" kern="1200">
                <a:solidFill>
                  <a:srgbClr val="373636">
                    <a:tint val="75000"/>
                  </a:srgbClr>
                </a:solidFill>
                <a:latin typeface="FlandersArtSerif-Regular"/>
                <a:ea typeface="+mn-ea"/>
                <a:cs typeface="+mn-cs"/>
              </a:rPr>
              <a:t>Sessie xx -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04738-E246-4659-98BF-948E9FE5A0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/>
              <a:t>Wrap</a:t>
            </a:r>
            <a:r>
              <a:rPr lang="nl-BE" dirty="0"/>
              <a:t>-Up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E4373-7CAF-4749-9382-1661BD0563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E9D41-262A-48CA-AB56-27944AB17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5A877-92B6-40F6-BA8A-312D3B669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18567" r="6603"/>
          <a:stretch/>
        </p:blipFill>
        <p:spPr>
          <a:xfrm>
            <a:off x="1" y="-30537"/>
            <a:ext cx="9144000" cy="687553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3F2043A-F581-44DD-8168-5597B6BBBB45}"/>
              </a:ext>
            </a:extLst>
          </p:cNvPr>
          <p:cNvSpPr txBox="1">
            <a:spLocks/>
          </p:cNvSpPr>
          <p:nvPr/>
        </p:nvSpPr>
        <p:spPr>
          <a:xfrm>
            <a:off x="1835696" y="4581128"/>
            <a:ext cx="3907823" cy="591132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BE" sz="28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3600" dirty="0" err="1">
                <a:solidFill>
                  <a:schemeClr val="bg1"/>
                </a:solidFill>
              </a:rPr>
              <a:t>Wrap</a:t>
            </a:r>
            <a:r>
              <a:rPr lang="nl-BE" sz="3600" dirty="0">
                <a:solidFill>
                  <a:schemeClr val="bg1"/>
                </a:solidFill>
              </a:rPr>
              <a:t> Up</a:t>
            </a:r>
            <a:r>
              <a:rPr lang="nl-BE" sz="9600" dirty="0">
                <a:solidFill>
                  <a:srgbClr val="FFEB00"/>
                </a:solidFill>
              </a:rPr>
              <a:t>.</a:t>
            </a:r>
            <a:endParaRPr lang="nl-B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7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80E908-B7FB-49D9-A3CE-600AD9968E79}"/>
              </a:ext>
            </a:extLst>
          </p:cNvPr>
          <p:cNvSpPr txBox="1">
            <a:spLocks/>
          </p:cNvSpPr>
          <p:nvPr/>
        </p:nvSpPr>
        <p:spPr>
          <a:xfrm>
            <a:off x="4788024" y="6525344"/>
            <a:ext cx="3551981" cy="288032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lang="nl-NL" sz="2800" b="1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lang="nl-BE" sz="28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Photo by David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Siglin</a:t>
            </a:r>
            <a:r>
              <a:rPr lang="en-US" sz="1400" dirty="0">
                <a:solidFill>
                  <a:prstClr val="white"/>
                </a:solidFill>
                <a:latin typeface="FlandersArtSerif-Regular"/>
              </a:rPr>
              <a:t> on </a:t>
            </a:r>
            <a:r>
              <a:rPr lang="en-US" sz="1400" dirty="0" err="1">
                <a:solidFill>
                  <a:prstClr val="white"/>
                </a:solidFill>
                <a:latin typeface="FlandersArtSerif-Regular"/>
              </a:rPr>
              <a:t>Unsplash</a:t>
            </a:r>
            <a:endParaRPr lang="nl-BE" sz="1400" dirty="0">
              <a:solidFill>
                <a:prstClr val="white"/>
              </a:solidFill>
              <a:latin typeface="FlandersArtSerif-Regular"/>
            </a:endParaRP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B421C83-407F-4867-B5FB-7FC1131F685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67686" y="7576916"/>
              <a:ext cx="2286000" cy="1714500"/>
            </p:xfrm>
            <a:graphic>
              <a:graphicData uri="http://schemas.microsoft.com/office/powerpoint/2016/slidezoom">
                <pslz:sldZm>
                  <pslz:sldZmObj sldId="374" cId="3418811728">
                    <pslz:zmPr id="{5E260764-0E7B-48B0-9862-4921176D2D53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" action="ppaction://noaction"/>
                <a:extLst>
                  <a:ext uri="{FF2B5EF4-FFF2-40B4-BE49-F238E27FC236}">
                    <a16:creationId xmlns:a16="http://schemas.microsoft.com/office/drawing/2014/main" id="{3B421C83-407F-4867-B5FB-7FC1131F68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686" y="7576916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Titel 17">
            <a:extLst>
              <a:ext uri="{FF2B5EF4-FFF2-40B4-BE49-F238E27FC236}">
                <a16:creationId xmlns:a16="http://schemas.microsoft.com/office/drawing/2014/main" id="{AFA3C25D-BC5B-45D9-AAFC-18AAA84709A2}"/>
              </a:ext>
            </a:extLst>
          </p:cNvPr>
          <p:cNvSpPr txBox="1">
            <a:spLocks/>
          </p:cNvSpPr>
          <p:nvPr/>
        </p:nvSpPr>
        <p:spPr>
          <a:xfrm>
            <a:off x="467686" y="5013176"/>
            <a:ext cx="8516588" cy="207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 anchorCtr="0">
            <a:normAutofit fontScale="85000" lnSpcReduction="2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5200" b="0" dirty="0">
                <a:solidFill>
                  <a:schemeClr val="tx1"/>
                </a:solidFill>
              </a:rPr>
              <a:t>Timeline</a:t>
            </a:r>
            <a:r>
              <a:rPr lang="nl-BE" sz="12600" dirty="0">
                <a:solidFill>
                  <a:srgbClr val="FFEB00"/>
                </a:solidFill>
              </a:rPr>
              <a:t>.</a:t>
            </a:r>
            <a:r>
              <a:rPr lang="en-US" sz="2800" b="0" dirty="0">
                <a:solidFill>
                  <a:schemeClr val="tx1"/>
                </a:solidFill>
              </a:rPr>
              <a:t/>
            </a:r>
            <a:br>
              <a:rPr lang="en-US" sz="2800" b="0" dirty="0">
                <a:solidFill>
                  <a:schemeClr val="tx1"/>
                </a:solidFill>
              </a:rPr>
            </a:br>
            <a:endParaRPr lang="nl-BE" sz="4800" b="0" dirty="0">
              <a:solidFill>
                <a:schemeClr val="bg1"/>
              </a:solidFill>
            </a:endParaRPr>
          </a:p>
        </p:txBody>
      </p:sp>
      <p:graphicFrame>
        <p:nvGraphicFramePr>
          <p:cNvPr id="7" name="Google Shape;738;p88">
            <a:extLst>
              <a:ext uri="{FF2B5EF4-FFF2-40B4-BE49-F238E27FC236}">
                <a16:creationId xmlns:a16="http://schemas.microsoft.com/office/drawing/2014/main" id="{9B37EE17-ABFC-43EE-8F04-7B2D283C0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970567"/>
              </p:ext>
            </p:extLst>
          </p:nvPr>
        </p:nvGraphicFramePr>
        <p:xfrm>
          <a:off x="448910" y="1209063"/>
          <a:ext cx="8678227" cy="37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5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6406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277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591355376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1980592280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1984481844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22490265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1811707567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1821817964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1087907202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3631357499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3523442670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398398884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3751287689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505686952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3021445262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1302881922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825843630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1992234310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3451883407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3037580952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1137595647"/>
                    </a:ext>
                  </a:extLst>
                </a:gridCol>
                <a:gridCol w="188419">
                  <a:extLst>
                    <a:ext uri="{9D8B030D-6E8A-4147-A177-3AD203B41FA5}">
                      <a16:colId xmlns:a16="http://schemas.microsoft.com/office/drawing/2014/main" val="3665718003"/>
                    </a:ext>
                  </a:extLst>
                </a:gridCol>
              </a:tblGrid>
              <a:tr h="299501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BE" sz="1200" noProof="0" dirty="0"/>
                    </a:p>
                  </a:txBody>
                  <a:tcPr marL="69326" marR="69326" marT="34663" marB="3466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9898"/>
                    </a:solidFill>
                  </a:tcPr>
                </a:tc>
                <a:tc gridSpan="3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2020</a:t>
                      </a:r>
                      <a:endParaRPr sz="1400" dirty="0"/>
                    </a:p>
                  </a:txBody>
                  <a:tcPr marL="69333" marR="69333" marT="54587" marB="60046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72000" marB="79200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825">
                <a:tc v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dirty="0" err="1">
                          <a:solidFill>
                            <a:schemeClr val="lt1"/>
                          </a:solidFill>
                        </a:rPr>
                        <a:t>Januari</a:t>
                      </a:r>
                      <a:endParaRPr sz="1400" b="1" dirty="0"/>
                    </a:p>
                  </a:txBody>
                  <a:tcPr marL="69326" marR="69326" marT="34663" marB="34663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dirty="0" err="1">
                          <a:solidFill>
                            <a:schemeClr val="lt1"/>
                          </a:solidFill>
                        </a:rPr>
                        <a:t>Februari</a:t>
                      </a:r>
                      <a:endParaRPr sz="1400" b="1" dirty="0"/>
                    </a:p>
                  </a:txBody>
                  <a:tcPr marL="69326" marR="69326" marT="34663" marB="34663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dirty="0" err="1">
                          <a:solidFill>
                            <a:schemeClr val="lt1"/>
                          </a:solidFill>
                        </a:rPr>
                        <a:t>Maart</a:t>
                      </a:r>
                      <a:endParaRPr sz="1400" b="1" dirty="0"/>
                    </a:p>
                  </a:txBody>
                  <a:tcPr marL="69326" marR="69326" marT="34663" marB="34663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dirty="0">
                          <a:solidFill>
                            <a:schemeClr val="lt1"/>
                          </a:solidFill>
                        </a:rPr>
                        <a:t>April</a:t>
                      </a:r>
                      <a:endParaRPr sz="1400" b="1" dirty="0"/>
                    </a:p>
                  </a:txBody>
                  <a:tcPr marL="69326" marR="69326" marT="34663" marB="34663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dirty="0">
                          <a:solidFill>
                            <a:schemeClr val="lt1"/>
                          </a:solidFill>
                        </a:rPr>
                        <a:t>Mei</a:t>
                      </a:r>
                      <a:endParaRPr sz="1400" b="1" dirty="0"/>
                    </a:p>
                  </a:txBody>
                  <a:tcPr marL="69326" marR="69326" marT="34663" marB="34663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1" dirty="0" err="1">
                          <a:solidFill>
                            <a:schemeClr val="lt1"/>
                          </a:solidFill>
                        </a:rPr>
                        <a:t>Juni</a:t>
                      </a:r>
                      <a:endParaRPr sz="1400" b="1" dirty="0"/>
                    </a:p>
                  </a:txBody>
                  <a:tcPr marL="69326" marR="69326" marT="34663" marB="34663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9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Juli</a:t>
                      </a:r>
                      <a:endParaRPr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333" marR="69333" marT="40940" marB="68234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50" marR="91450" marT="54000" marB="900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50" marR="91450" marT="54000" marB="900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50" marR="91450" marT="54000" marB="900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9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Augustus</a:t>
                      </a:r>
                      <a:endParaRPr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333" marR="69333" marT="40940" marB="68234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50" marR="91450" marT="54000" marB="900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50" marR="91450" marT="54000" marB="900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50" marR="91450" marT="54000" marB="900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9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September</a:t>
                      </a:r>
                      <a:endParaRPr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333" marR="69333" marT="40940" marB="68234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50" marR="91450" marT="54000" marB="900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50" marR="91450" marT="54000" marB="900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50" marR="91450" marT="54000" marB="900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B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nl-BE" sz="800" b="1" dirty="0">
                          <a:solidFill>
                            <a:schemeClr val="lt1"/>
                          </a:solidFill>
                        </a:rPr>
                        <a:t>Offerte Informatie Vlaanderen/ Administratief proces </a:t>
                      </a:r>
                      <a:endParaRPr sz="800" b="1" dirty="0">
                        <a:solidFill>
                          <a:schemeClr val="lt1"/>
                        </a:solidFill>
                      </a:endParaRPr>
                    </a:p>
                  </a:txBody>
                  <a:tcPr marL="69333" marR="69333" marT="81881" marB="95527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nl-BE" sz="800" b="1" dirty="0">
                          <a:solidFill>
                            <a:schemeClr val="lt1"/>
                          </a:solidFill>
                        </a:rPr>
                        <a:t>Opzetten van de werkgroep en omgeving</a:t>
                      </a:r>
                      <a:endParaRPr sz="800" b="1" dirty="0">
                        <a:solidFill>
                          <a:schemeClr val="lt1"/>
                        </a:solidFill>
                      </a:endParaRPr>
                    </a:p>
                  </a:txBody>
                  <a:tcPr marL="69333" marR="69333" marT="81881" marB="95527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9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 b="1" dirty="0" err="1">
                          <a:solidFill>
                            <a:schemeClr val="lt1"/>
                          </a:solidFill>
                        </a:rPr>
                        <a:t>Uitwerken</a:t>
                      </a:r>
                      <a:r>
                        <a:rPr lang="en-GB" sz="800" b="1" dirty="0">
                          <a:solidFill>
                            <a:schemeClr val="lt1"/>
                          </a:solidFill>
                        </a:rPr>
                        <a:t> planning workshops</a:t>
                      </a:r>
                      <a:endParaRPr sz="1400" b="1" dirty="0"/>
                    </a:p>
                  </a:txBody>
                  <a:tcPr marL="69333" marR="69333" marT="81881" marB="95527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 b="1" dirty="0">
                          <a:solidFill>
                            <a:schemeClr val="lt1"/>
                          </a:solidFill>
                        </a:rPr>
                        <a:t>Workshop 1: Business workshop, kick off </a:t>
                      </a:r>
                      <a:endParaRPr sz="800" b="1" dirty="0">
                        <a:solidFill>
                          <a:schemeClr val="lt1"/>
                        </a:solidFill>
                      </a:endParaRPr>
                    </a:p>
                  </a:txBody>
                  <a:tcPr marL="69333" marR="69333" marT="81881" marB="95527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nl-BE" sz="800" b="1" dirty="0">
                          <a:solidFill>
                            <a:schemeClr val="lt1"/>
                          </a:solidFill>
                        </a:rPr>
                        <a:t>Selectie </a:t>
                      </a:r>
                      <a:r>
                        <a:rPr lang="nl-BE" sz="800" b="1" dirty="0" err="1">
                          <a:solidFill>
                            <a:schemeClr val="lt1"/>
                          </a:solidFill>
                        </a:rPr>
                        <a:t>use</a:t>
                      </a:r>
                      <a:r>
                        <a:rPr lang="nl-BE" sz="800" b="1" dirty="0">
                          <a:solidFill>
                            <a:schemeClr val="lt1"/>
                          </a:solidFill>
                        </a:rPr>
                        <a:t> cases en opmaak draft standaard (sneuvelversie)</a:t>
                      </a:r>
                      <a:endParaRPr sz="800" b="1" dirty="0">
                        <a:solidFill>
                          <a:schemeClr val="lt1"/>
                        </a:solidFill>
                      </a:endParaRPr>
                    </a:p>
                  </a:txBody>
                  <a:tcPr marL="69333" marR="69333" marT="81881" marB="95527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9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nl-BE" sz="800" b="1" dirty="0">
                          <a:solidFill>
                            <a:schemeClr val="lt1"/>
                          </a:solidFill>
                        </a:rPr>
                        <a:t>Werkgroepen</a:t>
                      </a:r>
                      <a:endParaRPr sz="800" b="1" dirty="0">
                        <a:solidFill>
                          <a:schemeClr val="lt1"/>
                        </a:solidFill>
                      </a:endParaRPr>
                    </a:p>
                  </a:txBody>
                  <a:tcPr marL="69333" marR="69333" marT="81881" marB="95527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2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nl-BE" sz="800" b="1" dirty="0">
                          <a:solidFill>
                            <a:schemeClr val="lt1"/>
                          </a:solidFill>
                        </a:rPr>
                        <a:t>Public review</a:t>
                      </a:r>
                      <a:endParaRPr sz="800" b="1" dirty="0">
                        <a:solidFill>
                          <a:schemeClr val="lt1"/>
                        </a:solidFill>
                      </a:endParaRPr>
                    </a:p>
                  </a:txBody>
                  <a:tcPr marL="69333" marR="69333" marT="81881" marB="95527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D7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495225"/>
                  </a:ext>
                </a:extLst>
              </a:tr>
              <a:tr h="3622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nl-BE" sz="800" b="1" dirty="0">
                          <a:solidFill>
                            <a:schemeClr val="lt1"/>
                          </a:solidFill>
                        </a:rPr>
                        <a:t>Finaliseren standaard</a:t>
                      </a:r>
                      <a:endParaRPr sz="800" b="1" dirty="0">
                        <a:solidFill>
                          <a:schemeClr val="lt1"/>
                        </a:solidFill>
                      </a:endParaRPr>
                    </a:p>
                  </a:txBody>
                  <a:tcPr marL="69333" marR="69333" marT="81881" marB="95527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69333" marR="69333" marT="81881" marB="95527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47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55576" y="431431"/>
            <a:ext cx="8097111" cy="788176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Cultural heritage metadata in decentralized networks </a:t>
            </a:r>
          </a:p>
          <a:p>
            <a:r>
              <a:rPr lang="en-US" smtClean="0"/>
              <a:t>Door Ruben Verborgh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55576" y="1628800"/>
            <a:ext cx="7374724" cy="3533755"/>
          </a:xfrm>
        </p:spPr>
        <p:txBody>
          <a:bodyPr/>
          <a:lstStyle/>
          <a:p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://rubenverborgh.github.io/OSLO-Cultural-Heritage-2020/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9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250260B2-4E1C-4AD6-B964-6CB515BB1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4" y="1847311"/>
            <a:ext cx="3315881" cy="4687294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3E189E27-1774-4FFD-A944-DD5581D9A766}"/>
              </a:ext>
            </a:extLst>
          </p:cNvPr>
          <p:cNvSpPr txBox="1"/>
          <p:nvPr/>
        </p:nvSpPr>
        <p:spPr>
          <a:xfrm>
            <a:off x="5426218" y="2865296"/>
            <a:ext cx="4054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cultuursector versterken </a:t>
            </a:r>
            <a:br>
              <a:rPr lang="nl-BE" sz="2000" dirty="0"/>
            </a:br>
            <a:r>
              <a:rPr lang="nl-BE" sz="2000" dirty="0"/>
              <a:t>door een </a:t>
            </a:r>
            <a:r>
              <a:rPr lang="nl-BE" sz="2000" dirty="0" err="1"/>
              <a:t>cultuurbreed</a:t>
            </a:r>
            <a:r>
              <a:rPr lang="nl-BE" sz="2000" dirty="0"/>
              <a:t> kader </a:t>
            </a:r>
            <a:br>
              <a:rPr lang="nl-BE" sz="2000" dirty="0"/>
            </a:br>
            <a:r>
              <a:rPr lang="nl-BE" sz="2000" dirty="0"/>
              <a:t>te ontwikkelen en te operationaliseren</a:t>
            </a: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42319774-F5C9-415D-A00D-6BCDB9B63693}"/>
              </a:ext>
            </a:extLst>
          </p:cNvPr>
          <p:cNvCxnSpPr/>
          <p:nvPr/>
        </p:nvCxnSpPr>
        <p:spPr>
          <a:xfrm>
            <a:off x="4339222" y="3526025"/>
            <a:ext cx="9305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kstvak 7">
            <a:extLst>
              <a:ext uri="{FF2B5EF4-FFF2-40B4-BE49-F238E27FC236}">
                <a16:creationId xmlns:a16="http://schemas.microsoft.com/office/drawing/2014/main" id="{B9F8C749-C2E3-4CB7-A80E-588A5E78EC66}"/>
              </a:ext>
            </a:extLst>
          </p:cNvPr>
          <p:cNvSpPr txBox="1"/>
          <p:nvPr/>
        </p:nvSpPr>
        <p:spPr>
          <a:xfrm>
            <a:off x="5426218" y="4582291"/>
            <a:ext cx="331588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l-BE" sz="2000" dirty="0"/>
              <a:t>productie, beleving en verspreiding van cultuur</a:t>
            </a:r>
          </a:p>
        </p:txBody>
      </p:sp>
    </p:spTree>
    <p:extLst>
      <p:ext uri="{BB962C8B-B14F-4D97-AF65-F5344CB8AC3E}">
        <p14:creationId xmlns:p14="http://schemas.microsoft.com/office/powerpoint/2010/main" val="9696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BDB36682-48FC-4908-9FDD-2BE3ADE77DC8}"/>
              </a:ext>
            </a:extLst>
          </p:cNvPr>
          <p:cNvSpPr/>
          <p:nvPr/>
        </p:nvSpPr>
        <p:spPr>
          <a:xfrm>
            <a:off x="809801" y="2303263"/>
            <a:ext cx="3069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nl-NL" dirty="0">
                <a:solidFill>
                  <a:schemeClr val="dk1"/>
                </a:solidFill>
                <a:ea typeface="Source Sans Pro"/>
                <a:cs typeface="Source Sans Pro"/>
                <a:sym typeface="Source Sans Pro"/>
              </a:rPr>
              <a:t>in principe open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B122623-8F4A-4D62-9578-BB81DE8DC0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46" y="2764928"/>
            <a:ext cx="4958891" cy="278937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2E2C3BA-7868-4948-9A78-4FCFC982B426}"/>
              </a:ext>
            </a:extLst>
          </p:cNvPr>
          <p:cNvSpPr txBox="1"/>
          <p:nvPr/>
        </p:nvSpPr>
        <p:spPr>
          <a:xfrm>
            <a:off x="5290560" y="2303263"/>
            <a:ext cx="418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nl-NL" dirty="0">
                <a:solidFill>
                  <a:schemeClr val="dk1"/>
                </a:solidFill>
                <a:cs typeface="Source Sans Pro"/>
              </a:rPr>
              <a:t>vindbaar en bereikbaar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6787B32-36D5-43C8-B87C-0ABE560F5CBA}"/>
              </a:ext>
            </a:extLst>
          </p:cNvPr>
          <p:cNvSpPr txBox="1"/>
          <p:nvPr/>
        </p:nvSpPr>
        <p:spPr>
          <a:xfrm>
            <a:off x="797141" y="5803961"/>
            <a:ext cx="244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dk1"/>
                </a:solidFill>
                <a:cs typeface="Source Sans Pro"/>
              </a:rPr>
              <a:t>bruikbaar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03E0628-6490-4BB2-A5FB-B05DBCC85AA6}"/>
              </a:ext>
            </a:extLst>
          </p:cNvPr>
          <p:cNvSpPr txBox="1"/>
          <p:nvPr/>
        </p:nvSpPr>
        <p:spPr>
          <a:xfrm>
            <a:off x="4437677" y="5803961"/>
            <a:ext cx="412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beperkingen auteursrecht zijn minimaal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3C9793B-C689-4583-ADDF-F3560D43ABF9}"/>
              </a:ext>
            </a:extLst>
          </p:cNvPr>
          <p:cNvSpPr/>
          <p:nvPr/>
        </p:nvSpPr>
        <p:spPr>
          <a:xfrm>
            <a:off x="369496" y="1453441"/>
            <a:ext cx="7020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nl-NL" sz="2400" b="1" dirty="0">
                <a:solidFill>
                  <a:schemeClr val="dk1"/>
                </a:solidFill>
                <a:ea typeface="Source Sans Pro"/>
                <a:cs typeface="Source Sans Pro"/>
                <a:sym typeface="Source Sans Pro"/>
              </a:rPr>
              <a:t>Open en toegankelijke digitale culturele content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35896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8" grpId="0"/>
      <p:bldP spid="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573D0D3-F240-4888-BD38-1424FAC8F1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93" y="2822455"/>
            <a:ext cx="4401741" cy="2946619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4ABD55D-BF4C-402D-ABC0-5A2F59808EC7}"/>
              </a:ext>
            </a:extLst>
          </p:cNvPr>
          <p:cNvSpPr txBox="1"/>
          <p:nvPr/>
        </p:nvSpPr>
        <p:spPr>
          <a:xfrm>
            <a:off x="927380" y="2317486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dk1"/>
                </a:solidFill>
                <a:cs typeface="Source Sans Pro"/>
              </a:rPr>
              <a:t>referentiearchitectuur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2AD9076-05BE-4C1A-9AB9-6019653BC553}"/>
              </a:ext>
            </a:extLst>
          </p:cNvPr>
          <p:cNvSpPr txBox="1"/>
          <p:nvPr/>
        </p:nvSpPr>
        <p:spPr>
          <a:xfrm>
            <a:off x="800159" y="589941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dk1"/>
                </a:solidFill>
                <a:cs typeface="Source Sans Pro"/>
              </a:rPr>
              <a:t>poolen van middelen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E32B5C5-6860-4727-BB6A-F59A006EC7ED}"/>
              </a:ext>
            </a:extLst>
          </p:cNvPr>
          <p:cNvSpPr txBox="1"/>
          <p:nvPr/>
        </p:nvSpPr>
        <p:spPr>
          <a:xfrm>
            <a:off x="6121747" y="2322787"/>
            <a:ext cx="32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dk1"/>
                </a:solidFill>
                <a:cs typeface="Source Sans Pro"/>
              </a:rPr>
              <a:t>centrale services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50084F8-B83C-4592-ABD3-35979D788E86}"/>
              </a:ext>
            </a:extLst>
          </p:cNvPr>
          <p:cNvSpPr txBox="1"/>
          <p:nvPr/>
        </p:nvSpPr>
        <p:spPr>
          <a:xfrm>
            <a:off x="3939022" y="5899410"/>
            <a:ext cx="466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dk1"/>
                </a:solidFill>
                <a:cs typeface="Source Sans Pro"/>
              </a:rPr>
              <a:t>actieve ontwikkeling van software en service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9747EBD-6990-411C-ABFB-38C6CC4DEC74}"/>
              </a:ext>
            </a:extLst>
          </p:cNvPr>
          <p:cNvSpPr/>
          <p:nvPr/>
        </p:nvSpPr>
        <p:spPr>
          <a:xfrm>
            <a:off x="369496" y="1453441"/>
            <a:ext cx="7020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nl-NL" sz="2400" b="1" dirty="0">
                <a:solidFill>
                  <a:schemeClr val="dk1"/>
                </a:solidFill>
                <a:ea typeface="Source Sans Pro"/>
                <a:cs typeface="Source Sans Pro"/>
                <a:sym typeface="Source Sans Pro"/>
              </a:rPr>
              <a:t>Digitale netwerkinfrastructuur voor Vlaanderen</a:t>
            </a: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7293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3E189E27-1774-4FFD-A944-DD5581D9A766}"/>
              </a:ext>
            </a:extLst>
          </p:cNvPr>
          <p:cNvSpPr txBox="1"/>
          <p:nvPr/>
        </p:nvSpPr>
        <p:spPr>
          <a:xfrm>
            <a:off x="493794" y="3448428"/>
            <a:ext cx="3612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sz="1600" dirty="0"/>
              <a:t>Sinds 2018 vallen de (vroeger provinciale) </a:t>
            </a:r>
            <a:r>
              <a:rPr lang="nl-NL" sz="1600" dirty="0" err="1"/>
              <a:t>erfgoeddatabanken</a:t>
            </a:r>
            <a:r>
              <a:rPr lang="nl-NL" sz="1600" dirty="0"/>
              <a:t> onder de bevoegdheid van de Vlaamse Overheid. </a:t>
            </a:r>
            <a:endParaRPr lang="nl-BE" sz="1600" dirty="0">
              <a:cs typeface="FlandersArtSans-Bold" panose="00000800000000000000" pitchFamily="2" charset="0"/>
            </a:endParaRPr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42319774-F5C9-415D-A00D-6BCDB9B63693}"/>
              </a:ext>
            </a:extLst>
          </p:cNvPr>
          <p:cNvCxnSpPr>
            <a:cxnSpLocks/>
          </p:cNvCxnSpPr>
          <p:nvPr/>
        </p:nvCxnSpPr>
        <p:spPr>
          <a:xfrm>
            <a:off x="4339354" y="3803890"/>
            <a:ext cx="4652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87DD9108-8F39-4D3E-8375-820102A7A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04" y="1865757"/>
            <a:ext cx="3321793" cy="468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0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550D92BC-EA09-4EBA-B940-C729ACE87B4E}"/>
              </a:ext>
            </a:extLst>
          </p:cNvPr>
          <p:cNvSpPr txBox="1"/>
          <p:nvPr/>
        </p:nvSpPr>
        <p:spPr>
          <a:xfrm>
            <a:off x="788275" y="2412124"/>
            <a:ext cx="70676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19 strategische initiatieven </a:t>
            </a:r>
            <a:r>
              <a:rPr lang="nl-BE" sz="2000" dirty="0"/>
              <a:t>in functie van de operationele en technische integratie in een breder ecosysteem.</a:t>
            </a:r>
          </a:p>
          <a:p>
            <a:endParaRPr lang="nl-BE" sz="2400" dirty="0"/>
          </a:p>
          <a:p>
            <a:r>
              <a:rPr lang="nl-BE" dirty="0"/>
              <a:t>Duurzaam toegankelijk maken van data via u</a:t>
            </a:r>
            <a:r>
              <a:rPr lang="nl-NL" dirty="0" err="1"/>
              <a:t>itwisselingsstandaarden</a:t>
            </a:r>
            <a:r>
              <a:rPr lang="nl-NL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nl-NL" sz="2400" dirty="0"/>
          </a:p>
          <a:p>
            <a:r>
              <a:rPr lang="nl-NL" dirty="0"/>
              <a:t>De definitie van een standaard voor de uitwisseling van informatie rond erfgoedobjecten.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nl-NL" sz="2400" dirty="0"/>
          </a:p>
          <a:p>
            <a:endParaRPr lang="nl-NL" sz="2400" dirty="0"/>
          </a:p>
          <a:p>
            <a:r>
              <a:rPr lang="nl-NL" sz="2400" dirty="0"/>
              <a:t>  </a:t>
            </a:r>
          </a:p>
          <a:p>
            <a:endParaRPr lang="nl-BE" sz="2400" dirty="0"/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86187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76653D62-7183-45C9-BDF8-27CEF8376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032" y="1977246"/>
            <a:ext cx="7735930" cy="1655762"/>
          </a:xfrm>
        </p:spPr>
        <p:txBody>
          <a:bodyPr vert="horz" lIns="0" tIns="0" rIns="0" bIns="0" rtlCol="0" anchor="t">
            <a:noAutofit/>
          </a:bodyPr>
          <a:lstStyle/>
          <a:p>
            <a:pPr lvl="0"/>
            <a:endParaRPr lang="nl-BE" sz="2000" dirty="0">
              <a:solidFill>
                <a:srgbClr val="0070C0"/>
              </a:solidFill>
              <a:latin typeface="+mn-lt"/>
              <a:ea typeface="+mj-ea"/>
              <a:cs typeface="FlandersArtSans-Bold" panose="00000800000000000000" pitchFamily="2" charset="0"/>
            </a:endParaRPr>
          </a:p>
          <a:p>
            <a:pPr lvl="0"/>
            <a:endParaRPr lang="nl-BE" sz="2000" dirty="0">
              <a:solidFill>
                <a:srgbClr val="0070C0"/>
              </a:solidFill>
              <a:latin typeface="+mn-lt"/>
              <a:ea typeface="+mj-ea"/>
              <a:cs typeface="FlandersArtSans-Bold" panose="00000800000000000000" pitchFamily="2" charset="0"/>
            </a:endParaRPr>
          </a:p>
          <a:p>
            <a:pPr lvl="0"/>
            <a:r>
              <a:rPr lang="nl-BE" sz="1600" dirty="0">
                <a:latin typeface="+mn-lt"/>
                <a:ea typeface="+mj-ea"/>
                <a:cs typeface="FlandersArtSans-Bold" panose="00000800000000000000" pitchFamily="2" charset="0"/>
              </a:rPr>
              <a:t>Visienota ‘een Vlaams cultuurbeleid in het digitale tijdperk’</a:t>
            </a:r>
          </a:p>
          <a:p>
            <a:pPr lvl="0"/>
            <a:r>
              <a:rPr lang="nl-BE" sz="1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https://cjsm.be/cultuur/themas/e-cultuur-en-digitalisering/visienota</a:t>
            </a:r>
            <a:endParaRPr lang="nl-BE" sz="1400" dirty="0">
              <a:solidFill>
                <a:srgbClr val="0070C0"/>
              </a:solidFill>
            </a:endParaRPr>
          </a:p>
          <a:p>
            <a:pPr lvl="0"/>
            <a:endParaRPr lang="nl-BE" sz="1400" dirty="0">
              <a:solidFill>
                <a:srgbClr val="0070C0"/>
              </a:solidFill>
            </a:endParaRPr>
          </a:p>
          <a:p>
            <a:pPr lvl="0"/>
            <a:r>
              <a:rPr lang="nl-BE" sz="1600" dirty="0"/>
              <a:t>Rapport ‘plan integratie </a:t>
            </a:r>
            <a:r>
              <a:rPr lang="nl-BE" sz="1600" dirty="0" err="1"/>
              <a:t>erfgoeddatabanken</a:t>
            </a:r>
            <a:r>
              <a:rPr lang="nl-BE" sz="1600" dirty="0"/>
              <a:t>’</a:t>
            </a:r>
          </a:p>
          <a:p>
            <a:r>
              <a:rPr lang="nl-BE" sz="140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https://cjsm.be/cultuur/sites/cjsm.cultuur/files/public/190316_delaware_-_integratie_provinciale_erfgoeddatabanken_0.pdf</a:t>
            </a:r>
            <a:endParaRPr lang="nl-BE" sz="1400" u="sng" dirty="0">
              <a:solidFill>
                <a:srgbClr val="0070C0"/>
              </a:solidFill>
            </a:endParaRPr>
          </a:p>
          <a:p>
            <a:endParaRPr lang="nl-BE" sz="1400" u="sng" dirty="0">
              <a:solidFill>
                <a:srgbClr val="0070C0"/>
              </a:solidFill>
              <a:latin typeface="+mn-lt"/>
              <a:ea typeface="+mj-ea"/>
              <a:cs typeface="FlandersArtSans-Bold" panose="00000800000000000000" pitchFamily="2" charset="0"/>
            </a:endParaRPr>
          </a:p>
          <a:p>
            <a:endParaRPr lang="nl-BE" sz="1400" u="sng" dirty="0">
              <a:solidFill>
                <a:srgbClr val="0070C0"/>
              </a:solidFill>
              <a:latin typeface="+mn-lt"/>
              <a:ea typeface="+mj-ea"/>
              <a:cs typeface="FlandersArtSans-Bold" panose="00000800000000000000" pitchFamily="2" charset="0"/>
            </a:endParaRPr>
          </a:p>
          <a:p>
            <a:r>
              <a:rPr lang="nl-BE" sz="1400" dirty="0">
                <a:solidFill>
                  <a:srgbClr val="0070C0"/>
                </a:solidFill>
                <a:latin typeface="+mn-lt"/>
                <a:ea typeface="+mj-ea"/>
                <a:cs typeface="FlandersArtSans-Bold" panose="00000800000000000000" pitchFamily="2" charset="0"/>
              </a:rPr>
              <a:t>hans.</a:t>
            </a:r>
            <a:r>
              <a:rPr lang="nl-BE" sz="1400">
                <a:solidFill>
                  <a:srgbClr val="0070C0"/>
                </a:solidFill>
                <a:latin typeface="+mn-lt"/>
                <a:ea typeface="+mj-ea"/>
                <a:cs typeface="FlandersArtSans-Bold" panose="00000800000000000000" pitchFamily="2" charset="0"/>
              </a:rPr>
              <a:t>vanderlinden@vlaanderen</a:t>
            </a:r>
            <a:r>
              <a:rPr lang="nl-BE" sz="1400" dirty="0">
                <a:solidFill>
                  <a:srgbClr val="0070C0"/>
                </a:solidFill>
                <a:latin typeface="+mn-lt"/>
                <a:ea typeface="+mj-ea"/>
                <a:cs typeface="FlandersArtSans-Bold" panose="00000800000000000000" pitchFamily="2" charset="0"/>
              </a:rPr>
              <a:t>.be</a:t>
            </a:r>
          </a:p>
          <a:p>
            <a:endParaRPr lang="nl-BE" sz="1400" dirty="0">
              <a:solidFill>
                <a:srgbClr val="0070C0"/>
              </a:solidFill>
            </a:endParaRPr>
          </a:p>
          <a:p>
            <a:pPr lvl="0"/>
            <a:endParaRPr lang="nl-BE" sz="2000" dirty="0">
              <a:solidFill>
                <a:srgbClr val="0070C0"/>
              </a:solidFill>
              <a:latin typeface="+mn-lt"/>
              <a:ea typeface="+mj-ea"/>
              <a:cs typeface="FlandersArtSans-Bold" panose="00000800000000000000" pitchFamily="2" charset="0"/>
            </a:endParaRPr>
          </a:p>
          <a:p>
            <a:pPr lvl="0"/>
            <a:endParaRPr lang="nl-BE" sz="2000" dirty="0">
              <a:solidFill>
                <a:srgbClr val="0070C0"/>
              </a:solidFill>
              <a:latin typeface="+mn-lt"/>
              <a:ea typeface="+mj-ea"/>
              <a:cs typeface="FlandersArtSans-Bold" panose="00000800000000000000" pitchFamily="2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A2DB26C-19E2-47ED-BD54-63D4B2031FB0}"/>
              </a:ext>
            </a:extLst>
          </p:cNvPr>
          <p:cNvSpPr txBox="1"/>
          <p:nvPr/>
        </p:nvSpPr>
        <p:spPr>
          <a:xfrm>
            <a:off x="724665" y="122686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/>
              <a:t>Meer info</a:t>
            </a:r>
          </a:p>
        </p:txBody>
      </p:sp>
    </p:spTree>
    <p:extLst>
      <p:ext uri="{BB962C8B-B14F-4D97-AF65-F5344CB8AC3E}">
        <p14:creationId xmlns:p14="http://schemas.microsoft.com/office/powerpoint/2010/main" val="36315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81ACC227-5C3C-4686-ACD1-03699612B9D2}" vid="{18E419DF-67E9-43FC-8E1C-EC9CF74E0548}"/>
    </a:ext>
  </a:extLst>
</a:theme>
</file>

<file path=ppt/theme/theme3.xml><?xml version="1.0" encoding="utf-8"?>
<a:theme xmlns:a="http://schemas.openxmlformats.org/drawingml/2006/main" name="Theme_Vlaamse Overheid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rmatie Vlaanderen  - Basisppt" id="{2DEF9866-ADE7-074D-8FDD-620FD95C37E3}" vid="{6CC932BE-5234-C549-A330-4D01F28055EB}"/>
    </a:ext>
  </a:extLst>
</a:theme>
</file>

<file path=ppt/theme/theme4.xml><?xml version="1.0" encoding="utf-8"?>
<a:theme xmlns:a="http://schemas.openxmlformats.org/drawingml/2006/main" name="Presentatie_StateoftheArt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O.potx" id="{7AB0AA7F-90C7-4DB1-9791-B98BE5007A2C}" vid="{D2F0DD5C-7E50-4920-B7D3-BD639FE43863}"/>
    </a:ext>
  </a:extLst>
</a:theme>
</file>

<file path=ppt/theme/theme5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EEBBAA58-7305-40B6-96FB-57860A0C78F6}" vid="{2D56A21C-4764-44E4-9B13-86BAD52A47A1}"/>
    </a:ext>
  </a:extLst>
</a:theme>
</file>

<file path=ppt/theme/theme6.xml><?xml version="1.0" encoding="utf-8"?>
<a:theme xmlns:a="http://schemas.openxmlformats.org/drawingml/2006/main" name="1_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1B08DEDDF3054FB93B55C5457E7556" ma:contentTypeVersion="11" ma:contentTypeDescription="Een nieuw document maken." ma:contentTypeScope="" ma:versionID="f0c88aeb1297cc7937f0847b688741db">
  <xsd:schema xmlns:xsd="http://www.w3.org/2001/XMLSchema" xmlns:xs="http://www.w3.org/2001/XMLSchema" xmlns:p="http://schemas.microsoft.com/office/2006/metadata/properties" xmlns:ns3="af781cb4-f8e1-4132-8d10-a91cc7d3bf86" xmlns:ns4="4f4ad1ed-ebfe-40bd-9cc3-ee20ad4f4288" targetNamespace="http://schemas.microsoft.com/office/2006/metadata/properties" ma:root="true" ma:fieldsID="de909dc039e089c9e85f31a23efbd096" ns3:_="" ns4:_="">
    <xsd:import namespace="af781cb4-f8e1-4132-8d10-a91cc7d3bf86"/>
    <xsd:import namespace="4f4ad1ed-ebfe-40bd-9cc3-ee20ad4f428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781cb4-f8e1-4132-8d10-a91cc7d3bf8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4ad1ed-ebfe-40bd-9cc3-ee20ad4f42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38AF13-011E-486F-8BD0-66514154D91E}">
  <ds:schemaRefs>
    <ds:schemaRef ds:uri="4f4ad1ed-ebfe-40bd-9cc3-ee20ad4f4288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f781cb4-f8e1-4132-8d10-a91cc7d3bf8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C1C7FC5-E4BC-4401-9F04-59E6C32182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781cb4-f8e1-4132-8d10-a91cc7d3bf86"/>
    <ds:schemaRef ds:uri="4f4ad1ed-ebfe-40bd-9cc3-ee20ad4f42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8EBBFB-97FA-49D4-9472-6A439A1BAF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1030</Words>
  <Application>Microsoft Office PowerPoint</Application>
  <PresentationFormat>On-screen Show (4:3)</PresentationFormat>
  <Paragraphs>258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Flanders Art Sans</vt:lpstr>
      <vt:lpstr>Flanders Art Sans Bold</vt:lpstr>
      <vt:lpstr>FlandersArtSans</vt:lpstr>
      <vt:lpstr>FlandersArtSans-Bold</vt:lpstr>
      <vt:lpstr>FlandersArtSans-Light</vt:lpstr>
      <vt:lpstr>FlandersArtSans-Regular</vt:lpstr>
      <vt:lpstr>FlandersArtSerif-Regular</vt:lpstr>
      <vt:lpstr>Georgia</vt:lpstr>
      <vt:lpstr>Gill Sans MT</vt:lpstr>
      <vt:lpstr>Helvetica</vt:lpstr>
      <vt:lpstr>Helvetica Neue</vt:lpstr>
      <vt:lpstr>Lucida Console</vt:lpstr>
      <vt:lpstr>Source Sans Pro</vt:lpstr>
      <vt:lpstr>Wingdings</vt:lpstr>
      <vt:lpstr>Default</vt:lpstr>
      <vt:lpstr>Kantoorthema</vt:lpstr>
      <vt:lpstr>Theme_Vlaamse Overheid</vt:lpstr>
      <vt:lpstr>Presentatie_StateoftheArt</vt:lpstr>
      <vt:lpstr>Office Theme</vt:lpstr>
      <vt:lpstr>1_Kantoorthema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the ‘nuts and bolts’  of the information revolution </vt:lpstr>
      <vt:lpstr>Slimme dienstverlening. </vt:lpstr>
      <vt:lpstr>Motivatie. </vt:lpstr>
      <vt:lpstr>Interoperabiliteit.</vt:lpstr>
      <vt:lpstr>PowerPoint Presentation</vt:lpstr>
      <vt:lpstr>Governance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the data</vt:lpstr>
      <vt:lpstr>Het web als blauwdruk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42</cp:revision>
  <dcterms:modified xsi:type="dcterms:W3CDTF">2020-02-03T11:02:14Z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0x0101006C1B08DEDDF3054FB93B55C5457E7556</vt:lpwstr>
  </property>
</Properties>
</file>